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5"/>
  </p:notesMasterIdLst>
  <p:handoutMasterIdLst>
    <p:handoutMasterId r:id="rId56"/>
  </p:handoutMasterIdLst>
  <p:sldIdLst>
    <p:sldId id="256" r:id="rId5"/>
    <p:sldId id="257" r:id="rId6"/>
    <p:sldId id="269" r:id="rId7"/>
    <p:sldId id="270" r:id="rId8"/>
    <p:sldId id="271" r:id="rId9"/>
    <p:sldId id="272" r:id="rId10"/>
    <p:sldId id="273" r:id="rId11"/>
    <p:sldId id="274" r:id="rId12"/>
    <p:sldId id="275" r:id="rId13"/>
    <p:sldId id="276" r:id="rId14"/>
    <p:sldId id="278" r:id="rId15"/>
    <p:sldId id="279" r:id="rId16"/>
    <p:sldId id="280" r:id="rId17"/>
    <p:sldId id="281" r:id="rId18"/>
    <p:sldId id="282" r:id="rId19"/>
    <p:sldId id="283" r:id="rId20"/>
    <p:sldId id="284" r:id="rId21"/>
    <p:sldId id="286" r:id="rId22"/>
    <p:sldId id="285"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300" r:id="rId36"/>
    <p:sldId id="299"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5" r:id="rId51"/>
    <p:sldId id="314" r:id="rId52"/>
    <p:sldId id="316" r:id="rId53"/>
    <p:sldId id="31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D9B"/>
    <a:srgbClr val="FC5D73"/>
    <a:srgbClr val="124DA2"/>
    <a:srgbClr val="F06681"/>
    <a:srgbClr val="F9526B"/>
    <a:srgbClr val="AE50BB"/>
    <a:srgbClr val="2267EB"/>
    <a:srgbClr val="14C8B9"/>
    <a:srgbClr val="F50B0E"/>
    <a:srgbClr val="F61F1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598" autoAdjust="0"/>
  </p:normalViewPr>
  <p:slideViewPr>
    <p:cSldViewPr snapToGrid="0">
      <p:cViewPr varScale="1">
        <p:scale>
          <a:sx n="116" d="100"/>
          <a:sy n="116" d="100"/>
        </p:scale>
        <p:origin x="336" y="10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12/5/2022</a:t>
            </a:fld>
            <a:endParaRPr lang="en-US" dirty="0"/>
          </a:p>
        </p:txBody>
      </p:sp>
      <p:sp>
        <p:nvSpPr>
          <p:cNvPr id="4" name="Footer Placeholder 3">
            <a:extLst>
              <a:ext uri="{FF2B5EF4-FFF2-40B4-BE49-F238E27FC236}">
                <a16:creationId xmlns=""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‹Nr.›</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12/5/2022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‹Nr.›</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14FD2957-8595-499F-896A-E9A0888D058B}"/>
              </a:ext>
              <a:ext uri="{C183D7F6-B498-43B3-948B-1728B52AA6E4}">
                <adec:decorative xmlns=""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 xmlns:a16="http://schemas.microsoft.com/office/drawing/2014/main" id="{1C44A184-010C-483F-8B5A-3D1E7E6EF981}"/>
              </a:ext>
              <a:ext uri="{C183D7F6-B498-43B3-948B-1728B52AA6E4}">
                <adec:decorative xmlns=""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D5F516FD-E4AF-4BA2-902A-DA4674655726}"/>
              </a:ext>
              <a:ext uri="{C183D7F6-B498-43B3-948B-1728B52AA6E4}">
                <adec:decorative xmlns=""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EE97352E-C52D-43BE-BCE2-2D71FE0353EF}"/>
              </a:ext>
              <a:ext uri="{C183D7F6-B498-43B3-948B-1728B52AA6E4}">
                <adec:decorative xmlns=""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4" name="Slide Number Placeholder 5">
            <a:extLst>
              <a:ext uri="{FF2B5EF4-FFF2-40B4-BE49-F238E27FC236}">
                <a16:creationId xmlns=""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74716EF3-1422-48C0-BC49-14FAC3550FCD}"/>
              </a:ext>
              <a:ext uri="{C183D7F6-B498-43B3-948B-1728B52AA6E4}">
                <adec:decorative xmlns=""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 xmlns:a16="http://schemas.microsoft.com/office/drawing/2014/main" id="{7F2AAFDE-CB45-46CA-8961-8133FCA5F385}"/>
              </a:ext>
              <a:ext uri="{C183D7F6-B498-43B3-948B-1728B52AA6E4}">
                <adec:decorative xmlns=""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dirty="0"/>
              <a:t>Presentation title</a:t>
            </a:r>
          </a:p>
        </p:txBody>
      </p:sp>
      <p:sp>
        <p:nvSpPr>
          <p:cNvPr id="19" name="Picture Placeholder 16">
            <a:extLst>
              <a:ext uri="{FF2B5EF4-FFF2-40B4-BE49-F238E27FC236}">
                <a16:creationId xmlns=""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783698AF-A86A-4D69-8272-76C9C1914A3B}"/>
              </a:ext>
              <a:ext uri="{C183D7F6-B498-43B3-948B-1728B52AA6E4}">
                <adec:decorative xmlns=""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9" name="Slide Number Placeholder 5">
            <a:extLst>
              <a:ext uri="{FF2B5EF4-FFF2-40B4-BE49-F238E27FC236}">
                <a16:creationId xmlns=""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046EB31F-C5DF-49FF-8DEA-86AC0C1860A0}"/>
              </a:ext>
              <a:ext uri="{C183D7F6-B498-43B3-948B-1728B52AA6E4}">
                <adec:decorative xmlns=""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‹Nr.›</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4F4DD58-525D-4728-A769-9F38711D57DA}"/>
              </a:ext>
              <a:ext uri="{C183D7F6-B498-43B3-948B-1728B52AA6E4}">
                <adec:decorative xmlns=""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183FEABB-56CC-491D-830B-02C0466DABB6}"/>
              </a:ext>
              <a:ext uri="{C183D7F6-B498-43B3-948B-1728B52AA6E4}">
                <adec:decorative xmlns=""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21" name="Slide Number Placeholder 5">
            <a:extLst>
              <a:ext uri="{FF2B5EF4-FFF2-40B4-BE49-F238E27FC236}">
                <a16:creationId xmlns=""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‹Nr.›</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4A42DEE-636F-4A79-B56A-5AF989E1FDC5}"/>
              </a:ext>
              <a:ext uri="{C183D7F6-B498-43B3-948B-1728B52AA6E4}">
                <adec:decorative xmlns=""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6F922A0-5527-4314-A2EA-E5CF34EF9434}"/>
              </a:ext>
              <a:ext uri="{C183D7F6-B498-43B3-948B-1728B52AA6E4}">
                <adec:decorative xmlns=""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
        <p:nvSpPr>
          <p:cNvPr id="4" name="Footer Placeholder 4">
            <a:extLst>
              <a:ext uri="{FF2B5EF4-FFF2-40B4-BE49-F238E27FC236}">
                <a16:creationId xmlns=""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dirty="0"/>
              <a:t>20XX</a:t>
            </a:r>
          </a:p>
        </p:txBody>
      </p:sp>
      <p:sp>
        <p:nvSpPr>
          <p:cNvPr id="5" name="Footer Placeholder 4">
            <a:extLst>
              <a:ext uri="{FF2B5EF4-FFF2-40B4-BE49-F238E27FC236}">
                <a16:creationId xmlns=""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dirty="0"/>
              <a:t>Presentation title</a:t>
            </a:r>
          </a:p>
        </p:txBody>
      </p:sp>
      <p:sp>
        <p:nvSpPr>
          <p:cNvPr id="6" name="Slide Number Placeholder 5">
            <a:extLst>
              <a:ext uri="{FF2B5EF4-FFF2-40B4-BE49-F238E27FC236}">
                <a16:creationId xmlns=""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‹Nr.›</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dynamics.microsoft.com/en-us/ai/customer-insights/what-is-sentiment-analysis/"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hyperlink" Target="https://colab.research.google.com/github/michabirklbauer/hgb_dse_text_mining/blob/master/Sentiment.ipynb" TargetMode="External"/><Relationship Id="rId2" Type="http://schemas.openxmlformats.org/officeDocument/2006/relationships/hyperlink" Target="https://github.com/michabirklbauer/hgb_dse_text_mining/blob/master/Sentiment.ipynb"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michabirklbauer/hgb_dse_text_mining/blob/master/Captioning.ipynb" TargetMode="External"/><Relationship Id="rId2" Type="http://schemas.openxmlformats.org/officeDocument/2006/relationships/hyperlink" Target="https://keras.io/examples/vision/image_captioning/" TargetMode="External"/><Relationship Id="rId1" Type="http://schemas.openxmlformats.org/officeDocument/2006/relationships/slideLayout" Target="../slideLayouts/slideLayout8.xml"/><Relationship Id="rId4" Type="http://schemas.openxmlformats.org/officeDocument/2006/relationships/hyperlink" Target="https://colab.research.google.com/github/michabirklbauer/hgb_dse_text_mining/blob/master/captioning.ipynb"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arxiv.org/abs/1806.04510" TargetMode="Externa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8" Type="http://schemas.openxmlformats.org/officeDocument/2006/relationships/hyperlink" Target="https://blogs.rstudio.com/ai/posts/2020-07-30-state-of-the-art-nlp-models-from-r/" TargetMode="External"/><Relationship Id="rId3" Type="http://schemas.openxmlformats.org/officeDocument/2006/relationships/hyperlink" Target="https://github.com/openai/gpt-3" TargetMode="External"/><Relationship Id="rId7" Type="http://schemas.openxmlformats.org/officeDocument/2006/relationships/hyperlink" Target="https://ai.googleblog.com/2020/07/announcing-scann-efficient-vector.html" TargetMode="External"/><Relationship Id="rId2" Type="http://schemas.openxmlformats.org/officeDocument/2006/relationships/hyperlink" Target="https://www.youtube.com/playlist?list=PLqYmG7hTraZCDxZ44o4p3N5Anz3lLRVZF" TargetMode="External"/><Relationship Id="rId1" Type="http://schemas.openxmlformats.org/officeDocument/2006/relationships/slideLayout" Target="../slideLayouts/slideLayout8.xml"/><Relationship Id="rId6" Type="http://schemas.openxmlformats.org/officeDocument/2006/relationships/hyperlink" Target="https://openaccess.thecvf.com/content_CVPR_2020/html/Sigurdsson_Visual_Grounding_in_Video_for_Unsupervised_Word_Translation_CVPR_2020_paper.html" TargetMode="External"/><Relationship Id="rId5" Type="http://schemas.openxmlformats.org/officeDocument/2006/relationships/hyperlink" Target="https://arxiv.org/abs/1904.01557" TargetMode="External"/><Relationship Id="rId4" Type="http://schemas.openxmlformats.org/officeDocument/2006/relationships/hyperlink" Target="https://arxiv.org/abs/2005.14165" TargetMode="External"/><Relationship Id="rId9" Type="http://schemas.openxmlformats.org/officeDocument/2006/relationships/hyperlink" Target="https://colah.github.io/posts/2015-08-Understanding-LSTM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n.wikipedia.org/wiki/Activation_function"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98D150CF-F888-48EA-89E8-311ED5E9161B}"/>
              </a:ext>
            </a:extLst>
          </p:cNvPr>
          <p:cNvSpPr>
            <a:spLocks noGrp="1"/>
          </p:cNvSpPr>
          <p:nvPr>
            <p:ph type="ctrTitle"/>
          </p:nvPr>
        </p:nvSpPr>
        <p:spPr>
          <a:xfrm>
            <a:off x="649044" y="753034"/>
            <a:ext cx="6815446" cy="3887390"/>
          </a:xfrm>
        </p:spPr>
        <p:txBody>
          <a:bodyPr/>
          <a:lstStyle/>
          <a:p>
            <a:r>
              <a:rPr lang="en-US" dirty="0"/>
              <a:t>Natural Language Processing</a:t>
            </a:r>
          </a:p>
        </p:txBody>
      </p:sp>
      <p:sp>
        <p:nvSpPr>
          <p:cNvPr id="8" name="Subtitle 7">
            <a:extLst>
              <a:ext uri="{FF2B5EF4-FFF2-40B4-BE49-F238E27FC236}">
                <a16:creationId xmlns="" xmlns:a16="http://schemas.microsoft.com/office/drawing/2014/main" id="{6BBE0348-1527-4055-BA8A-E2754222743D}"/>
              </a:ext>
            </a:extLst>
          </p:cNvPr>
          <p:cNvSpPr>
            <a:spLocks noGrp="1"/>
          </p:cNvSpPr>
          <p:nvPr>
            <p:ph type="subTitle" idx="1"/>
          </p:nvPr>
        </p:nvSpPr>
        <p:spPr>
          <a:xfrm>
            <a:off x="649045" y="4640424"/>
            <a:ext cx="6437555" cy="1303176"/>
          </a:xfrm>
        </p:spPr>
        <p:txBody>
          <a:bodyPr/>
          <a:lstStyle/>
          <a:p>
            <a:r>
              <a:rPr lang="en-US" dirty="0"/>
              <a:t>Micha Birklbauer</a:t>
            </a:r>
          </a:p>
        </p:txBody>
      </p:sp>
      <p:pic>
        <p:nvPicPr>
          <p:cNvPr id="6" name="Picture Placeholder 5" descr="Illuminated technology network on a dark background">
            <a:extLst>
              <a:ext uri="{FF2B5EF4-FFF2-40B4-BE49-F238E27FC236}">
                <a16:creationId xmlns="" xmlns:a16="http://schemas.microsoft.com/office/drawing/2014/main" id="{5EAE7D12-287F-8457-D643-5003972FDC48}"/>
              </a:ext>
            </a:extLst>
          </p:cNvPr>
          <p:cNvPicPr>
            <a:picLocks noGrp="1" noChangeAspect="1"/>
          </p:cNvPicPr>
          <p:nvPr>
            <p:ph type="pic" sz="quarter" idx="13"/>
          </p:nvPr>
        </p:nvPicPr>
        <p:blipFill>
          <a:blip r:embed="rId2"/>
          <a:srcRect l="33255" r="33255"/>
          <a:stretch/>
        </p:blipFill>
        <p:spPr>
          <a:xfrm>
            <a:off x="8113533" y="0"/>
            <a:ext cx="4082983" cy="6858000"/>
          </a:xfrm>
        </p:spPr>
      </p:pic>
    </p:spTree>
    <p:extLst>
      <p:ext uri="{BB962C8B-B14F-4D97-AF65-F5344CB8AC3E}">
        <p14:creationId xmlns:p14="http://schemas.microsoft.com/office/powerpoint/2010/main" val="27207183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Artificial</a:t>
            </a:r>
            <a:r>
              <a:rPr lang="de-DE" dirty="0" smtClean="0"/>
              <a:t> </a:t>
            </a:r>
            <a:r>
              <a:rPr lang="de-DE" dirty="0" err="1" smtClean="0"/>
              <a:t>Neural</a:t>
            </a:r>
            <a:r>
              <a:rPr lang="de-DE" dirty="0" smtClean="0"/>
              <a:t> Networks in NLP</a:t>
            </a:r>
            <a:endParaRPr lang="de-AT" dirty="0"/>
          </a:p>
        </p:txBody>
      </p:sp>
      <p:sp>
        <p:nvSpPr>
          <p:cNvPr id="3" name="Inhaltsplatzhalter 2"/>
          <p:cNvSpPr>
            <a:spLocks noGrp="1"/>
          </p:cNvSpPr>
          <p:nvPr>
            <p:ph sz="quarter" idx="14"/>
          </p:nvPr>
        </p:nvSpPr>
        <p:spPr/>
        <p:txBody>
          <a:bodyPr/>
          <a:lstStyle/>
          <a:p>
            <a:r>
              <a:rPr lang="de-DE" dirty="0" smtClean="0"/>
              <a:t>Classic </a:t>
            </a:r>
            <a:r>
              <a:rPr lang="de-DE" dirty="0" err="1" smtClean="0"/>
              <a:t>feed</a:t>
            </a:r>
            <a:r>
              <a:rPr lang="de-DE" dirty="0" smtClean="0"/>
              <a:t>-forward </a:t>
            </a:r>
            <a:r>
              <a:rPr lang="de-DE" dirty="0" err="1" smtClean="0"/>
              <a:t>neural</a:t>
            </a:r>
            <a:r>
              <a:rPr lang="de-DE" dirty="0" smtClean="0"/>
              <a:t> </a:t>
            </a:r>
            <a:r>
              <a:rPr lang="de-DE" dirty="0" err="1" smtClean="0"/>
              <a:t>networks</a:t>
            </a:r>
            <a:r>
              <a:rPr lang="de-DE" dirty="0" smtClean="0"/>
              <a:t> </a:t>
            </a:r>
            <a:r>
              <a:rPr lang="de-DE" dirty="0" err="1" smtClean="0"/>
              <a:t>can</a:t>
            </a:r>
            <a:r>
              <a:rPr lang="de-DE" dirty="0" smtClean="0"/>
              <a:t> </a:t>
            </a:r>
            <a:r>
              <a:rPr lang="de-DE" dirty="0" err="1" smtClean="0"/>
              <a:t>be</a:t>
            </a:r>
            <a:r>
              <a:rPr lang="de-DE" dirty="0" smtClean="0"/>
              <a:t> </a:t>
            </a:r>
            <a:r>
              <a:rPr lang="de-DE" dirty="0" err="1" smtClean="0"/>
              <a:t>used</a:t>
            </a:r>
            <a:r>
              <a:rPr lang="de-DE" dirty="0" smtClean="0"/>
              <a:t> like </a:t>
            </a:r>
            <a:r>
              <a:rPr lang="de-DE" dirty="0" err="1" smtClean="0"/>
              <a:t>any</a:t>
            </a:r>
            <a:r>
              <a:rPr lang="de-DE" dirty="0" smtClean="0"/>
              <a:t> </a:t>
            </a:r>
            <a:r>
              <a:rPr lang="de-DE" dirty="0" err="1" smtClean="0"/>
              <a:t>other</a:t>
            </a:r>
            <a:r>
              <a:rPr lang="de-DE" dirty="0" smtClean="0"/>
              <a:t> </a:t>
            </a:r>
            <a:r>
              <a:rPr lang="de-DE" dirty="0" err="1" smtClean="0"/>
              <a:t>classification</a:t>
            </a:r>
            <a:r>
              <a:rPr lang="de-DE" dirty="0" smtClean="0"/>
              <a:t> </a:t>
            </a:r>
            <a:r>
              <a:rPr lang="de-DE" dirty="0" err="1" smtClean="0"/>
              <a:t>algorithm</a:t>
            </a:r>
            <a:r>
              <a:rPr lang="de-DE" dirty="0" smtClean="0"/>
              <a:t> </a:t>
            </a:r>
            <a:r>
              <a:rPr lang="de-DE" dirty="0" err="1" smtClean="0"/>
              <a:t>for</a:t>
            </a:r>
            <a:r>
              <a:rPr lang="de-DE" dirty="0" smtClean="0"/>
              <a:t> </a:t>
            </a:r>
            <a:r>
              <a:rPr lang="de-DE" dirty="0" err="1" smtClean="0"/>
              <a:t>any</a:t>
            </a:r>
            <a:r>
              <a:rPr lang="de-DE" dirty="0" smtClean="0"/>
              <a:t> </a:t>
            </a:r>
            <a:r>
              <a:rPr lang="de-DE" dirty="0" err="1" smtClean="0"/>
              <a:t>text</a:t>
            </a:r>
            <a:r>
              <a:rPr lang="de-DE" dirty="0" smtClean="0"/>
              <a:t> </a:t>
            </a:r>
            <a:r>
              <a:rPr lang="de-DE" dirty="0" err="1" smtClean="0"/>
              <a:t>classification</a:t>
            </a:r>
            <a:r>
              <a:rPr lang="de-DE" dirty="0" smtClean="0"/>
              <a:t> </a:t>
            </a:r>
            <a:r>
              <a:rPr lang="de-DE" dirty="0" err="1" smtClean="0"/>
              <a:t>task</a:t>
            </a:r>
            <a:endParaRPr lang="de-DE" dirty="0" smtClean="0"/>
          </a:p>
          <a:p>
            <a:r>
              <a:rPr lang="de-DE" dirty="0" smtClean="0"/>
              <a:t>Works </a:t>
            </a:r>
            <a:r>
              <a:rPr lang="de-DE" dirty="0" err="1" smtClean="0"/>
              <a:t>with</a:t>
            </a:r>
            <a:r>
              <a:rPr lang="de-DE" dirty="0" smtClean="0"/>
              <a:t> </a:t>
            </a:r>
            <a:r>
              <a:rPr lang="de-DE" dirty="0" err="1" smtClean="0"/>
              <a:t>any</a:t>
            </a:r>
            <a:r>
              <a:rPr lang="de-DE" dirty="0" smtClean="0"/>
              <a:t> </a:t>
            </a:r>
            <a:r>
              <a:rPr lang="de-DE" dirty="0" err="1" smtClean="0"/>
              <a:t>feature</a:t>
            </a:r>
            <a:r>
              <a:rPr lang="de-DE" dirty="0" smtClean="0"/>
              <a:t> </a:t>
            </a:r>
            <a:r>
              <a:rPr lang="de-DE" dirty="0" err="1" smtClean="0"/>
              <a:t>representation</a:t>
            </a:r>
            <a:r>
              <a:rPr lang="de-DE" dirty="0" smtClean="0"/>
              <a:t> (Binary, Count, TF-IDF, 2Vec)</a:t>
            </a:r>
          </a:p>
          <a:p>
            <a:r>
              <a:rPr lang="de-DE" dirty="0" err="1" smtClean="0"/>
              <a:t>Eager-learning</a:t>
            </a:r>
            <a:r>
              <a:rPr lang="de-DE" dirty="0" smtClean="0"/>
              <a:t>: </a:t>
            </a:r>
            <a:r>
              <a:rPr lang="de-DE" dirty="0" err="1" smtClean="0"/>
              <a:t>Predictions</a:t>
            </a:r>
            <a:r>
              <a:rPr lang="de-DE" dirty="0" smtClean="0"/>
              <a:t> </a:t>
            </a:r>
            <a:r>
              <a:rPr lang="de-DE" dirty="0" err="1" smtClean="0"/>
              <a:t>are</a:t>
            </a:r>
            <a:r>
              <a:rPr lang="de-DE" dirty="0" smtClean="0"/>
              <a:t> </a:t>
            </a:r>
            <a:r>
              <a:rPr lang="de-DE" dirty="0" err="1" smtClean="0"/>
              <a:t>very</a:t>
            </a:r>
            <a:r>
              <a:rPr lang="de-DE" dirty="0" smtClean="0"/>
              <a:t>, </a:t>
            </a:r>
            <a:r>
              <a:rPr lang="de-DE" dirty="0" err="1" smtClean="0"/>
              <a:t>very</a:t>
            </a:r>
            <a:r>
              <a:rPr lang="de-DE" dirty="0" smtClean="0"/>
              <a:t> fast (</a:t>
            </a:r>
            <a:r>
              <a:rPr lang="de-DE" dirty="0" err="1" smtClean="0"/>
              <a:t>learning</a:t>
            </a:r>
            <a:r>
              <a:rPr lang="de-DE" dirty="0" smtClean="0"/>
              <a:t> not so </a:t>
            </a:r>
            <a:r>
              <a:rPr lang="de-DE" dirty="0" err="1" smtClean="0"/>
              <a:t>much</a:t>
            </a:r>
            <a:r>
              <a:rPr lang="de-DE" dirty="0" smtClean="0"/>
              <a:t>)</a:t>
            </a:r>
          </a:p>
          <a:p>
            <a:r>
              <a:rPr lang="de-DE" dirty="0" smtClean="0"/>
              <a:t>Can </a:t>
            </a:r>
            <a:r>
              <a:rPr lang="de-DE" dirty="0" err="1" smtClean="0"/>
              <a:t>approximate</a:t>
            </a:r>
            <a:r>
              <a:rPr lang="de-DE" dirty="0" smtClean="0"/>
              <a:t> </a:t>
            </a:r>
            <a:r>
              <a:rPr lang="de-DE" dirty="0" err="1" smtClean="0"/>
              <a:t>any</a:t>
            </a:r>
            <a:r>
              <a:rPr lang="de-DE" dirty="0" smtClean="0"/>
              <a:t> </a:t>
            </a:r>
            <a:r>
              <a:rPr lang="de-DE" dirty="0" err="1" smtClean="0"/>
              <a:t>decision</a:t>
            </a:r>
            <a:r>
              <a:rPr lang="de-DE" dirty="0" smtClean="0"/>
              <a:t> </a:t>
            </a:r>
            <a:r>
              <a:rPr lang="de-DE" dirty="0" err="1" smtClean="0"/>
              <a:t>boundary</a:t>
            </a:r>
            <a:r>
              <a:rPr lang="de-DE" dirty="0" smtClean="0"/>
              <a:t> </a:t>
            </a:r>
            <a:r>
              <a:rPr lang="de-DE" dirty="0" err="1" smtClean="0"/>
              <a:t>arbitrary</a:t>
            </a:r>
            <a:r>
              <a:rPr lang="de-DE" dirty="0" smtClean="0"/>
              <a:t> </a:t>
            </a:r>
            <a:r>
              <a:rPr lang="de-DE" dirty="0" err="1" smtClean="0"/>
              <a:t>well</a:t>
            </a:r>
            <a:r>
              <a:rPr lang="de-DE" dirty="0" smtClean="0"/>
              <a:t>…</a:t>
            </a:r>
          </a:p>
          <a:p>
            <a:r>
              <a:rPr lang="de-DE" dirty="0" smtClean="0"/>
              <a:t>…BUT </a:t>
            </a:r>
            <a:r>
              <a:rPr lang="de-DE" dirty="0" err="1" smtClean="0"/>
              <a:t>this</a:t>
            </a:r>
            <a:r>
              <a:rPr lang="de-DE" dirty="0" smtClean="0"/>
              <a:t> </a:t>
            </a:r>
            <a:r>
              <a:rPr lang="de-DE" dirty="0" err="1" smtClean="0"/>
              <a:t>very</a:t>
            </a:r>
            <a:r>
              <a:rPr lang="de-DE" dirty="0" smtClean="0"/>
              <a:t> </a:t>
            </a:r>
            <a:r>
              <a:rPr lang="de-DE" dirty="0" err="1" smtClean="0"/>
              <a:t>easily</a:t>
            </a:r>
            <a:r>
              <a:rPr lang="de-DE" dirty="0" smtClean="0"/>
              <a:t> </a:t>
            </a:r>
            <a:r>
              <a:rPr lang="de-DE" dirty="0" err="1" smtClean="0"/>
              <a:t>leads</a:t>
            </a:r>
            <a:r>
              <a:rPr lang="de-DE" dirty="0" smtClean="0"/>
              <a:t> </a:t>
            </a:r>
            <a:r>
              <a:rPr lang="de-DE" dirty="0" err="1" smtClean="0"/>
              <a:t>to</a:t>
            </a:r>
            <a:r>
              <a:rPr lang="de-DE" dirty="0" smtClean="0"/>
              <a:t> </a:t>
            </a:r>
            <a:r>
              <a:rPr lang="de-DE" dirty="0" err="1" smtClean="0"/>
              <a:t>overfitting</a:t>
            </a:r>
            <a:r>
              <a:rPr lang="de-DE" dirty="0" smtClean="0"/>
              <a:t> (</a:t>
            </a:r>
            <a:r>
              <a:rPr lang="de-DE" dirty="0" err="1" smtClean="0"/>
              <a:t>more</a:t>
            </a:r>
            <a:r>
              <a:rPr lang="de-DE" dirty="0" smtClean="0"/>
              <a:t> </a:t>
            </a:r>
            <a:r>
              <a:rPr lang="de-DE" dirty="0" err="1" smtClean="0"/>
              <a:t>likely</a:t>
            </a:r>
            <a:r>
              <a:rPr lang="de-DE" dirty="0" smtClean="0"/>
              <a:t> </a:t>
            </a:r>
            <a:r>
              <a:rPr lang="de-DE" dirty="0" err="1" smtClean="0"/>
              <a:t>than</a:t>
            </a:r>
            <a:r>
              <a:rPr lang="de-DE" dirty="0" smtClean="0"/>
              <a:t> </a:t>
            </a:r>
            <a:r>
              <a:rPr lang="de-DE" dirty="0" err="1" smtClean="0"/>
              <a:t>basic</a:t>
            </a:r>
            <a:r>
              <a:rPr lang="de-DE" dirty="0" smtClean="0"/>
              <a:t> </a:t>
            </a:r>
            <a:r>
              <a:rPr lang="de-DE" dirty="0" err="1" smtClean="0"/>
              <a:t>classifiers</a:t>
            </a:r>
            <a:r>
              <a:rPr lang="de-DE" dirty="0" smtClean="0"/>
              <a:t> like </a:t>
            </a:r>
            <a:r>
              <a:rPr lang="de-DE" dirty="0" err="1" smtClean="0"/>
              <a:t>naiveBayes</a:t>
            </a:r>
            <a:r>
              <a:rPr lang="de-DE" dirty="0" smtClean="0"/>
              <a:t> </a:t>
            </a:r>
            <a:r>
              <a:rPr lang="de-DE" dirty="0" err="1" smtClean="0"/>
              <a:t>or</a:t>
            </a:r>
            <a:r>
              <a:rPr lang="de-DE" dirty="0" smtClean="0"/>
              <a:t> </a:t>
            </a:r>
            <a:r>
              <a:rPr lang="de-DE" dirty="0" err="1" smtClean="0"/>
              <a:t>kNN</a:t>
            </a:r>
            <a:r>
              <a:rPr lang="de-DE" dirty="0" smtClean="0"/>
              <a:t>)</a:t>
            </a:r>
          </a:p>
          <a:p>
            <a:r>
              <a:rPr lang="de-DE" dirty="0" smtClean="0"/>
              <a:t>A </a:t>
            </a:r>
            <a:r>
              <a:rPr lang="de-DE" dirty="0" err="1" smtClean="0"/>
              <a:t>lot</a:t>
            </a:r>
            <a:r>
              <a:rPr lang="de-DE" dirty="0" smtClean="0"/>
              <a:t> </a:t>
            </a:r>
            <a:r>
              <a:rPr lang="de-DE" dirty="0" err="1" smtClean="0"/>
              <a:t>more</a:t>
            </a:r>
            <a:r>
              <a:rPr lang="de-DE" dirty="0" smtClean="0"/>
              <a:t> </a:t>
            </a:r>
            <a:r>
              <a:rPr lang="de-DE" dirty="0" err="1" smtClean="0"/>
              <a:t>hyperparameters</a:t>
            </a:r>
            <a:r>
              <a:rPr lang="de-DE" dirty="0" smtClean="0"/>
              <a:t> </a:t>
            </a:r>
            <a:r>
              <a:rPr lang="de-DE" dirty="0" err="1" smtClean="0"/>
              <a:t>to</a:t>
            </a:r>
            <a:r>
              <a:rPr lang="de-DE" dirty="0" smtClean="0"/>
              <a:t> tune </a:t>
            </a:r>
            <a:r>
              <a:rPr lang="de-DE" dirty="0" err="1" smtClean="0"/>
              <a:t>compared</a:t>
            </a:r>
            <a:r>
              <a:rPr lang="de-DE" dirty="0" smtClean="0"/>
              <a:t> </a:t>
            </a:r>
            <a:r>
              <a:rPr lang="de-DE" dirty="0" err="1" smtClean="0"/>
              <a:t>to</a:t>
            </a:r>
            <a:r>
              <a:rPr lang="de-DE" dirty="0" smtClean="0"/>
              <a:t> </a:t>
            </a:r>
            <a:r>
              <a:rPr lang="de-DE" dirty="0" err="1" smtClean="0"/>
              <a:t>other</a:t>
            </a:r>
            <a:r>
              <a:rPr lang="de-DE" dirty="0" smtClean="0"/>
              <a:t> </a:t>
            </a:r>
            <a:r>
              <a:rPr lang="de-DE" dirty="0" err="1" smtClean="0"/>
              <a:t>classifiers</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7537102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EE6941FA-CC11-0A7F-9375-BB9B5C20D8D1}"/>
              </a:ext>
            </a:extLst>
          </p:cNvPr>
          <p:cNvSpPr>
            <a:spLocks noGrp="1"/>
          </p:cNvSpPr>
          <p:nvPr>
            <p:ph type="ctrTitle"/>
          </p:nvPr>
        </p:nvSpPr>
        <p:spPr>
          <a:xfrm>
            <a:off x="649044" y="753034"/>
            <a:ext cx="6880340" cy="3887390"/>
          </a:xfrm>
        </p:spPr>
        <p:txBody>
          <a:bodyPr>
            <a:normAutofit fontScale="90000"/>
          </a:bodyPr>
          <a:lstStyle/>
          <a:p>
            <a:r>
              <a:rPr lang="de-DE" sz="8800" dirty="0" err="1"/>
              <a:t>Convolutional</a:t>
            </a:r>
            <a:r>
              <a:rPr lang="de-DE" sz="8800" dirty="0"/>
              <a:t/>
            </a:r>
            <a:br>
              <a:rPr lang="de-DE" sz="8800" dirty="0"/>
            </a:br>
            <a:r>
              <a:rPr lang="de-DE" sz="8800" dirty="0" err="1"/>
              <a:t>Neural</a:t>
            </a:r>
            <a:r>
              <a:rPr lang="de-DE" sz="8800" dirty="0"/>
              <a:t/>
            </a:r>
            <a:br>
              <a:rPr lang="de-DE" sz="8800" dirty="0"/>
            </a:br>
            <a:r>
              <a:rPr lang="de-DE" sz="8800" dirty="0"/>
              <a:t>Networks</a:t>
            </a:r>
            <a:endParaRPr lang="en-US" dirty="0"/>
          </a:p>
        </p:txBody>
      </p:sp>
      <p:sp>
        <p:nvSpPr>
          <p:cNvPr id="8" name="Subtitle 7">
            <a:extLst>
              <a:ext uri="{FF2B5EF4-FFF2-40B4-BE49-F238E27FC236}">
                <a16:creationId xmlns="" xmlns:a16="http://schemas.microsoft.com/office/drawing/2014/main"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7222" y="2019946"/>
            <a:ext cx="4020953" cy="2790951"/>
          </a:xfrm>
          <a:prstGeom prst="rect">
            <a:avLst/>
          </a:prstGeom>
        </p:spPr>
      </p:pic>
    </p:spTree>
    <p:extLst>
      <p:ext uri="{BB962C8B-B14F-4D97-AF65-F5344CB8AC3E}">
        <p14:creationId xmlns:p14="http://schemas.microsoft.com/office/powerpoint/2010/main" val="34882541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err="1" smtClean="0"/>
              <a:t>Convolution</a:t>
            </a:r>
            <a:endParaRPr lang="de-AT" dirty="0"/>
          </a:p>
        </p:txBody>
      </p:sp>
      <p:sp>
        <p:nvSpPr>
          <p:cNvPr id="10" name="Inhaltsplatzhalter 9"/>
          <p:cNvSpPr>
            <a:spLocks noGrp="1"/>
          </p:cNvSpPr>
          <p:nvPr>
            <p:ph sz="quarter" idx="14"/>
          </p:nvPr>
        </p:nvSpPr>
        <p:spPr>
          <a:xfrm>
            <a:off x="931863" y="1695450"/>
            <a:ext cx="5122877" cy="4314825"/>
          </a:xfrm>
        </p:spPr>
        <p:txBody>
          <a:bodyPr/>
          <a:lstStyle/>
          <a:p>
            <a:r>
              <a:rPr lang="de-DE" dirty="0" err="1" smtClean="0"/>
              <a:t>Instead</a:t>
            </a:r>
            <a:r>
              <a:rPr lang="de-DE" dirty="0" smtClean="0"/>
              <a:t> </a:t>
            </a:r>
            <a:r>
              <a:rPr lang="de-DE" dirty="0" err="1" smtClean="0"/>
              <a:t>of</a:t>
            </a:r>
            <a:r>
              <a:rPr lang="de-DE" dirty="0" smtClean="0"/>
              <a:t> </a:t>
            </a:r>
            <a:r>
              <a:rPr lang="de-DE" dirty="0" err="1" smtClean="0"/>
              <a:t>fully</a:t>
            </a:r>
            <a:r>
              <a:rPr lang="de-DE" dirty="0" smtClean="0"/>
              <a:t> </a:t>
            </a:r>
            <a:r>
              <a:rPr lang="de-DE" dirty="0" err="1" smtClean="0"/>
              <a:t>connected</a:t>
            </a:r>
            <a:r>
              <a:rPr lang="de-DE" dirty="0" smtClean="0"/>
              <a:t> </a:t>
            </a:r>
            <a:r>
              <a:rPr lang="de-DE" dirty="0" err="1" smtClean="0"/>
              <a:t>input</a:t>
            </a:r>
            <a:r>
              <a:rPr lang="de-DE" dirty="0" smtClean="0"/>
              <a:t> </a:t>
            </a:r>
            <a:r>
              <a:rPr lang="de-DE" dirty="0" err="1" smtClean="0"/>
              <a:t>units</a:t>
            </a:r>
            <a:r>
              <a:rPr lang="de-DE" dirty="0" smtClean="0"/>
              <a:t> </a:t>
            </a:r>
            <a:r>
              <a:rPr lang="de-DE" dirty="0" err="1" smtClean="0"/>
              <a:t>we</a:t>
            </a:r>
            <a:r>
              <a:rPr lang="de-DE" dirty="0" smtClean="0"/>
              <a:t> </a:t>
            </a:r>
            <a:r>
              <a:rPr lang="de-DE" dirty="0" err="1" smtClean="0"/>
              <a:t>use</a:t>
            </a:r>
            <a:r>
              <a:rPr lang="de-DE" dirty="0" smtClean="0"/>
              <a:t> </a:t>
            </a:r>
            <a:r>
              <a:rPr lang="de-DE" dirty="0" err="1" smtClean="0"/>
              <a:t>locally</a:t>
            </a:r>
            <a:r>
              <a:rPr lang="de-DE" dirty="0" smtClean="0"/>
              <a:t> </a:t>
            </a:r>
            <a:r>
              <a:rPr lang="de-DE" dirty="0" err="1" smtClean="0"/>
              <a:t>connected</a:t>
            </a:r>
            <a:r>
              <a:rPr lang="de-DE" dirty="0" smtClean="0"/>
              <a:t> </a:t>
            </a:r>
            <a:r>
              <a:rPr lang="de-DE" dirty="0" err="1" smtClean="0"/>
              <a:t>units</a:t>
            </a:r>
            <a:endParaRPr lang="de-DE" dirty="0" smtClean="0"/>
          </a:p>
          <a:p>
            <a:r>
              <a:rPr lang="de-DE" dirty="0" smtClean="0"/>
              <a:t>These 3 x 3 </a:t>
            </a:r>
            <a:r>
              <a:rPr lang="de-DE" dirty="0" err="1" smtClean="0"/>
              <a:t>receptive</a:t>
            </a:r>
            <a:r>
              <a:rPr lang="de-DE" dirty="0" smtClean="0"/>
              <a:t> </a:t>
            </a:r>
            <a:r>
              <a:rPr lang="de-DE" dirty="0" err="1" smtClean="0"/>
              <a:t>fields</a:t>
            </a:r>
            <a:r>
              <a:rPr lang="de-DE" dirty="0" smtClean="0"/>
              <a:t> </a:t>
            </a:r>
            <a:r>
              <a:rPr lang="de-DE" dirty="0" err="1" smtClean="0"/>
              <a:t>are</a:t>
            </a:r>
            <a:r>
              <a:rPr lang="de-DE" dirty="0" smtClean="0"/>
              <a:t> </a:t>
            </a:r>
            <a:r>
              <a:rPr lang="de-DE" dirty="0" err="1" smtClean="0"/>
              <a:t>called</a:t>
            </a:r>
            <a:r>
              <a:rPr lang="de-DE" dirty="0" smtClean="0"/>
              <a:t> </a:t>
            </a:r>
            <a:r>
              <a:rPr lang="de-DE" dirty="0" err="1" smtClean="0"/>
              <a:t>kernels</a:t>
            </a:r>
            <a:r>
              <a:rPr lang="de-DE" dirty="0" smtClean="0"/>
              <a:t> </a:t>
            </a:r>
            <a:r>
              <a:rPr lang="de-DE" dirty="0" err="1" smtClean="0"/>
              <a:t>and</a:t>
            </a:r>
            <a:r>
              <a:rPr lang="de-DE" dirty="0" smtClean="0"/>
              <a:t> </a:t>
            </a:r>
            <a:r>
              <a:rPr lang="de-DE" dirty="0" err="1" smtClean="0"/>
              <a:t>summarize</a:t>
            </a:r>
            <a:r>
              <a:rPr lang="de-DE" dirty="0" smtClean="0"/>
              <a:t> </a:t>
            </a:r>
            <a:r>
              <a:rPr lang="de-DE" dirty="0" err="1" smtClean="0"/>
              <a:t>the</a:t>
            </a:r>
            <a:r>
              <a:rPr lang="de-DE" dirty="0" smtClean="0"/>
              <a:t> </a:t>
            </a:r>
            <a:r>
              <a:rPr lang="de-DE" dirty="0" err="1" smtClean="0"/>
              <a:t>features</a:t>
            </a:r>
            <a:r>
              <a:rPr lang="de-DE" dirty="0" smtClean="0"/>
              <a:t> in </a:t>
            </a:r>
            <a:r>
              <a:rPr lang="de-DE" dirty="0" err="1" smtClean="0"/>
              <a:t>the</a:t>
            </a:r>
            <a:r>
              <a:rPr lang="de-DE" dirty="0" smtClean="0"/>
              <a:t> 3 x 3 </a:t>
            </a:r>
            <a:r>
              <a:rPr lang="de-DE" dirty="0" err="1" smtClean="0"/>
              <a:t>field</a:t>
            </a:r>
            <a:r>
              <a:rPr lang="de-DE" dirty="0" smtClean="0"/>
              <a:t> </a:t>
            </a:r>
            <a:r>
              <a:rPr lang="de-DE" dirty="0" err="1" smtClean="0"/>
              <a:t>creating</a:t>
            </a:r>
            <a:r>
              <a:rPr lang="de-DE" dirty="0" smtClean="0"/>
              <a:t> a </a:t>
            </a:r>
            <a:r>
              <a:rPr lang="de-DE" dirty="0" err="1" smtClean="0"/>
              <a:t>feature</a:t>
            </a:r>
            <a:r>
              <a:rPr lang="de-DE" dirty="0" smtClean="0"/>
              <a:t> </a:t>
            </a:r>
            <a:r>
              <a:rPr lang="de-DE" dirty="0" err="1" smtClean="0"/>
              <a:t>map</a:t>
            </a:r>
            <a:r>
              <a:rPr lang="de-DE" dirty="0" smtClean="0"/>
              <a:t> (</a:t>
            </a:r>
            <a:r>
              <a:rPr lang="de-DE" dirty="0" err="1" smtClean="0"/>
              <a:t>channel</a:t>
            </a:r>
            <a:r>
              <a:rPr lang="de-DE" dirty="0" smtClean="0"/>
              <a:t>)</a:t>
            </a:r>
          </a:p>
          <a:p>
            <a:r>
              <a:rPr lang="de-DE" dirty="0" err="1" smtClean="0"/>
              <a:t>By</a:t>
            </a:r>
            <a:r>
              <a:rPr lang="de-DE" dirty="0" smtClean="0"/>
              <a:t> </a:t>
            </a:r>
            <a:r>
              <a:rPr lang="de-DE" dirty="0" err="1" smtClean="0"/>
              <a:t>applying</a:t>
            </a:r>
            <a:r>
              <a:rPr lang="de-DE" dirty="0" smtClean="0"/>
              <a:t> different </a:t>
            </a:r>
            <a:r>
              <a:rPr lang="de-DE" dirty="0" err="1" smtClean="0"/>
              <a:t>kernels</a:t>
            </a:r>
            <a:r>
              <a:rPr lang="de-DE" dirty="0" smtClean="0"/>
              <a:t> </a:t>
            </a:r>
            <a:r>
              <a:rPr lang="de-DE" dirty="0" err="1" smtClean="0"/>
              <a:t>we</a:t>
            </a:r>
            <a:r>
              <a:rPr lang="de-DE" dirty="0" smtClean="0"/>
              <a:t> </a:t>
            </a:r>
            <a:r>
              <a:rPr lang="de-DE" dirty="0" err="1" smtClean="0"/>
              <a:t>get</a:t>
            </a:r>
            <a:r>
              <a:rPr lang="de-DE" dirty="0" smtClean="0"/>
              <a:t> different </a:t>
            </a:r>
            <a:r>
              <a:rPr lang="de-DE" dirty="0" err="1" smtClean="0"/>
              <a:t>channels</a:t>
            </a:r>
            <a:endParaRPr lang="de-AT" dirty="0"/>
          </a:p>
        </p:txBody>
      </p:sp>
      <p:sp>
        <p:nvSpPr>
          <p:cNvPr id="3" name="Fußzeilenplatzhalter 2"/>
          <p:cNvSpPr>
            <a:spLocks noGrp="1"/>
          </p:cNvSpPr>
          <p:nvPr>
            <p:ph type="ftr" sz="quarter" idx="11"/>
          </p:nvPr>
        </p:nvSpPr>
        <p:spPr/>
        <p:txBody>
          <a:bodyPr/>
          <a:lstStyle/>
          <a:p>
            <a:r>
              <a:rPr lang="en-US" dirty="0" smtClean="0"/>
              <a:t>Natural Language Processing</a:t>
            </a:r>
            <a:endParaRPr lang="en-US" dirty="0"/>
          </a:p>
        </p:txBody>
      </p:sp>
      <p:sp>
        <p:nvSpPr>
          <p:cNvPr id="7" name="Datumsplatzhalter 6"/>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1" name="Grafik 10"/>
          <p:cNvPicPr>
            <a:picLocks noChangeAspect="1"/>
          </p:cNvPicPr>
          <p:nvPr/>
        </p:nvPicPr>
        <p:blipFill>
          <a:blip r:embed="rId2"/>
          <a:stretch>
            <a:fillRect/>
          </a:stretch>
        </p:blipFill>
        <p:spPr>
          <a:xfrm>
            <a:off x="6054740" y="1694180"/>
            <a:ext cx="5205398" cy="2174789"/>
          </a:xfrm>
          <a:prstGeom prst="rect">
            <a:avLst/>
          </a:prstGeom>
        </p:spPr>
      </p:pic>
      <p:pic>
        <p:nvPicPr>
          <p:cNvPr id="12" name="Grafik 11"/>
          <p:cNvPicPr>
            <a:picLocks noChangeAspect="1"/>
          </p:cNvPicPr>
          <p:nvPr/>
        </p:nvPicPr>
        <p:blipFill>
          <a:blip r:embed="rId3"/>
          <a:stretch>
            <a:fillRect/>
          </a:stretch>
        </p:blipFill>
        <p:spPr>
          <a:xfrm>
            <a:off x="6054741" y="3880597"/>
            <a:ext cx="5205398" cy="2290765"/>
          </a:xfrm>
          <a:prstGeom prst="rect">
            <a:avLst/>
          </a:prstGeom>
        </p:spPr>
      </p:pic>
    </p:spTree>
    <p:extLst>
      <p:ext uri="{BB962C8B-B14F-4D97-AF65-F5344CB8AC3E}">
        <p14:creationId xmlns:p14="http://schemas.microsoft.com/office/powerpoint/2010/main" val="33977288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Convolution</a:t>
            </a:r>
            <a:endParaRPr lang="de-AT" dirty="0"/>
          </a:p>
        </p:txBody>
      </p:sp>
      <p:sp>
        <p:nvSpPr>
          <p:cNvPr id="3" name="Inhaltsplatzhalter 2"/>
          <p:cNvSpPr>
            <a:spLocks noGrp="1"/>
          </p:cNvSpPr>
          <p:nvPr>
            <p:ph sz="quarter" idx="14"/>
          </p:nvPr>
        </p:nvSpPr>
        <p:spPr>
          <a:xfrm>
            <a:off x="931864" y="1695450"/>
            <a:ext cx="3134418" cy="4314825"/>
          </a:xfrm>
        </p:spPr>
        <p:txBody>
          <a:bodyPr>
            <a:normAutofit/>
          </a:bodyPr>
          <a:lstStyle/>
          <a:p>
            <a:r>
              <a:rPr lang="en-US" dirty="0"/>
              <a:t>The kernel slides across the image </a:t>
            </a:r>
            <a:r>
              <a:rPr lang="en-US" dirty="0" smtClean="0"/>
              <a:t>and produces </a:t>
            </a:r>
            <a:r>
              <a:rPr lang="en-US" dirty="0"/>
              <a:t>an output value at each </a:t>
            </a:r>
            <a:r>
              <a:rPr lang="en-US" dirty="0" smtClean="0"/>
              <a:t>position</a:t>
            </a:r>
          </a:p>
          <a:p>
            <a:r>
              <a:rPr lang="en-US" dirty="0"/>
              <a:t>We convolve multiple kernels and </a:t>
            </a:r>
            <a:r>
              <a:rPr lang="en-US" dirty="0" smtClean="0"/>
              <a:t>obtain multiple </a:t>
            </a:r>
            <a:r>
              <a:rPr lang="en-US" dirty="0"/>
              <a:t>feature maps or channels</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Grafik 7"/>
          <p:cNvPicPr>
            <a:picLocks noChangeAspect="1"/>
          </p:cNvPicPr>
          <p:nvPr/>
        </p:nvPicPr>
        <p:blipFill>
          <a:blip r:embed="rId2"/>
          <a:stretch>
            <a:fillRect/>
          </a:stretch>
        </p:blipFill>
        <p:spPr>
          <a:xfrm>
            <a:off x="4066281" y="1694180"/>
            <a:ext cx="3677186" cy="1683334"/>
          </a:xfrm>
          <a:prstGeom prst="rect">
            <a:avLst/>
          </a:prstGeom>
        </p:spPr>
      </p:pic>
      <p:pic>
        <p:nvPicPr>
          <p:cNvPr id="9" name="Grafik 8"/>
          <p:cNvPicPr>
            <a:picLocks noChangeAspect="1"/>
          </p:cNvPicPr>
          <p:nvPr/>
        </p:nvPicPr>
        <p:blipFill>
          <a:blip r:embed="rId3"/>
          <a:stretch>
            <a:fillRect/>
          </a:stretch>
        </p:blipFill>
        <p:spPr>
          <a:xfrm>
            <a:off x="7743467" y="1694180"/>
            <a:ext cx="3698359" cy="1683334"/>
          </a:xfrm>
          <a:prstGeom prst="rect">
            <a:avLst/>
          </a:prstGeom>
        </p:spPr>
      </p:pic>
      <p:pic>
        <p:nvPicPr>
          <p:cNvPr id="10" name="Grafik 9"/>
          <p:cNvPicPr>
            <a:picLocks noChangeAspect="1"/>
          </p:cNvPicPr>
          <p:nvPr/>
        </p:nvPicPr>
        <p:blipFill>
          <a:blip r:embed="rId4"/>
          <a:stretch>
            <a:fillRect/>
          </a:stretch>
        </p:blipFill>
        <p:spPr>
          <a:xfrm>
            <a:off x="4066281" y="3409259"/>
            <a:ext cx="3677186" cy="1574283"/>
          </a:xfrm>
          <a:prstGeom prst="rect">
            <a:avLst/>
          </a:prstGeom>
        </p:spPr>
      </p:pic>
      <p:pic>
        <p:nvPicPr>
          <p:cNvPr id="11" name="Grafik 10"/>
          <p:cNvPicPr>
            <a:picLocks noChangeAspect="1"/>
          </p:cNvPicPr>
          <p:nvPr/>
        </p:nvPicPr>
        <p:blipFill>
          <a:blip r:embed="rId5"/>
          <a:stretch>
            <a:fillRect/>
          </a:stretch>
        </p:blipFill>
        <p:spPr>
          <a:xfrm>
            <a:off x="7743467" y="3377514"/>
            <a:ext cx="3538538" cy="1606028"/>
          </a:xfrm>
          <a:prstGeom prst="rect">
            <a:avLst/>
          </a:prstGeom>
        </p:spPr>
      </p:pic>
    </p:spTree>
    <p:extLst>
      <p:ext uri="{BB962C8B-B14F-4D97-AF65-F5344CB8AC3E}">
        <p14:creationId xmlns:p14="http://schemas.microsoft.com/office/powerpoint/2010/main" val="37853846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Pooling</a:t>
            </a:r>
            <a:endParaRPr lang="de-AT" dirty="0"/>
          </a:p>
        </p:txBody>
      </p:sp>
      <p:sp>
        <p:nvSpPr>
          <p:cNvPr id="3" name="Inhaltsplatzhalter 2"/>
          <p:cNvSpPr>
            <a:spLocks noGrp="1"/>
          </p:cNvSpPr>
          <p:nvPr>
            <p:ph sz="quarter" idx="14"/>
          </p:nvPr>
        </p:nvSpPr>
        <p:spPr/>
        <p:txBody>
          <a:bodyPr/>
          <a:lstStyle/>
          <a:p>
            <a:r>
              <a:rPr lang="en-US" dirty="0" smtClean="0"/>
              <a:t>Compute </a:t>
            </a:r>
            <a:r>
              <a:rPr lang="en-US" dirty="0"/>
              <a:t>mean or max over small windows to reduce </a:t>
            </a:r>
            <a:r>
              <a:rPr lang="en-US" dirty="0" smtClean="0"/>
              <a:t>dimensionality</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Grafik 7"/>
          <p:cNvPicPr>
            <a:picLocks noChangeAspect="1"/>
          </p:cNvPicPr>
          <p:nvPr/>
        </p:nvPicPr>
        <p:blipFill>
          <a:blip r:embed="rId2"/>
          <a:stretch>
            <a:fillRect/>
          </a:stretch>
        </p:blipFill>
        <p:spPr>
          <a:xfrm>
            <a:off x="1002983" y="2728912"/>
            <a:ext cx="4867275" cy="2247900"/>
          </a:xfrm>
          <a:prstGeom prst="rect">
            <a:avLst/>
          </a:prstGeom>
        </p:spPr>
      </p:pic>
      <p:pic>
        <p:nvPicPr>
          <p:cNvPr id="9" name="Grafik 8"/>
          <p:cNvPicPr>
            <a:picLocks noChangeAspect="1"/>
          </p:cNvPicPr>
          <p:nvPr/>
        </p:nvPicPr>
        <p:blipFill>
          <a:blip r:embed="rId3"/>
          <a:stretch>
            <a:fillRect/>
          </a:stretch>
        </p:blipFill>
        <p:spPr>
          <a:xfrm>
            <a:off x="5870258" y="2728913"/>
            <a:ext cx="4838931" cy="2253098"/>
          </a:xfrm>
          <a:prstGeom prst="rect">
            <a:avLst/>
          </a:prstGeom>
        </p:spPr>
      </p:pic>
    </p:spTree>
    <p:extLst>
      <p:ext uri="{BB962C8B-B14F-4D97-AF65-F5344CB8AC3E}">
        <p14:creationId xmlns:p14="http://schemas.microsoft.com/office/powerpoint/2010/main" val="31792179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Example</a:t>
            </a:r>
            <a:r>
              <a:rPr lang="de-DE" dirty="0" smtClean="0"/>
              <a:t> </a:t>
            </a:r>
            <a:r>
              <a:rPr lang="de-DE" dirty="0" err="1" smtClean="0"/>
              <a:t>of</a:t>
            </a:r>
            <a:r>
              <a:rPr lang="de-DE" dirty="0" smtClean="0"/>
              <a:t> a </a:t>
            </a:r>
            <a:r>
              <a:rPr lang="de-DE" dirty="0" err="1" smtClean="0"/>
              <a:t>deep</a:t>
            </a:r>
            <a:r>
              <a:rPr lang="de-DE" dirty="0" smtClean="0"/>
              <a:t> CNN (</a:t>
            </a:r>
            <a:r>
              <a:rPr lang="de-DE" dirty="0" err="1" smtClean="0"/>
              <a:t>AlexNet</a:t>
            </a:r>
            <a:r>
              <a:rPr lang="de-DE" dirty="0" smtClean="0"/>
              <a:t>)</a:t>
            </a:r>
            <a:endParaRPr lang="de-AT" dirty="0"/>
          </a:p>
        </p:txBody>
      </p:sp>
      <p:pic>
        <p:nvPicPr>
          <p:cNvPr id="7" name="Inhaltsplatzhalter 6"/>
          <p:cNvPicPr>
            <a:picLocks noGrp="1" noChangeAspect="1"/>
          </p:cNvPicPr>
          <p:nvPr>
            <p:ph sz="quarter" idx="14"/>
          </p:nvPr>
        </p:nvPicPr>
        <p:blipFill>
          <a:blip r:embed="rId2"/>
          <a:stretch>
            <a:fillRect/>
          </a:stretch>
        </p:blipFill>
        <p:spPr>
          <a:xfrm>
            <a:off x="1609086" y="1695450"/>
            <a:ext cx="8973828" cy="4314825"/>
          </a:xfrm>
          <a:prstGeom prst="rect">
            <a:avLst/>
          </a:prstGeom>
        </p:spPr>
      </p:pic>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9" name="Textfeld 8"/>
          <p:cNvSpPr txBox="1"/>
          <p:nvPr/>
        </p:nvSpPr>
        <p:spPr>
          <a:xfrm>
            <a:off x="2957384" y="1510784"/>
            <a:ext cx="2298357" cy="369332"/>
          </a:xfrm>
          <a:prstGeom prst="rect">
            <a:avLst/>
          </a:prstGeom>
          <a:noFill/>
        </p:spPr>
        <p:txBody>
          <a:bodyPr wrap="square" rtlCol="0">
            <a:spAutoFit/>
          </a:bodyPr>
          <a:lstStyle/>
          <a:p>
            <a:r>
              <a:rPr lang="de-DE" dirty="0" err="1" smtClean="0">
                <a:solidFill>
                  <a:srgbClr val="14C8B9"/>
                </a:solidFill>
              </a:rPr>
              <a:t>Convolution</a:t>
            </a:r>
            <a:endParaRPr lang="de-AT" dirty="0">
              <a:solidFill>
                <a:srgbClr val="14C8B9"/>
              </a:solidFill>
            </a:endParaRPr>
          </a:p>
        </p:txBody>
      </p:sp>
      <p:sp>
        <p:nvSpPr>
          <p:cNvPr id="10" name="Textfeld 9"/>
          <p:cNvSpPr txBox="1"/>
          <p:nvPr/>
        </p:nvSpPr>
        <p:spPr>
          <a:xfrm>
            <a:off x="1557075" y="3668196"/>
            <a:ext cx="1037967" cy="369332"/>
          </a:xfrm>
          <a:prstGeom prst="rect">
            <a:avLst/>
          </a:prstGeom>
          <a:noFill/>
        </p:spPr>
        <p:txBody>
          <a:bodyPr wrap="square" rtlCol="0">
            <a:spAutoFit/>
          </a:bodyPr>
          <a:lstStyle/>
          <a:p>
            <a:r>
              <a:rPr lang="de-DE" dirty="0" smtClean="0">
                <a:solidFill>
                  <a:srgbClr val="2267EB"/>
                </a:solidFill>
              </a:rPr>
              <a:t>Input</a:t>
            </a:r>
            <a:endParaRPr lang="de-AT" dirty="0">
              <a:solidFill>
                <a:srgbClr val="2267EB"/>
              </a:solidFill>
            </a:endParaRPr>
          </a:p>
        </p:txBody>
      </p:sp>
      <p:sp>
        <p:nvSpPr>
          <p:cNvPr id="11" name="Textfeld 10"/>
          <p:cNvSpPr txBox="1"/>
          <p:nvPr/>
        </p:nvSpPr>
        <p:spPr>
          <a:xfrm>
            <a:off x="4706390" y="1510784"/>
            <a:ext cx="985052" cy="369332"/>
          </a:xfrm>
          <a:prstGeom prst="rect">
            <a:avLst/>
          </a:prstGeom>
          <a:noFill/>
        </p:spPr>
        <p:txBody>
          <a:bodyPr wrap="square" rtlCol="0">
            <a:spAutoFit/>
          </a:bodyPr>
          <a:lstStyle/>
          <a:p>
            <a:r>
              <a:rPr lang="de-DE" dirty="0" smtClean="0">
                <a:solidFill>
                  <a:srgbClr val="AE50BB"/>
                </a:solidFill>
              </a:rPr>
              <a:t>Pooling</a:t>
            </a:r>
            <a:endParaRPr lang="de-AT" dirty="0">
              <a:solidFill>
                <a:srgbClr val="AE50BB"/>
              </a:solidFill>
            </a:endParaRPr>
          </a:p>
        </p:txBody>
      </p:sp>
      <p:sp>
        <p:nvSpPr>
          <p:cNvPr id="12" name="Textfeld 11"/>
          <p:cNvSpPr txBox="1"/>
          <p:nvPr/>
        </p:nvSpPr>
        <p:spPr>
          <a:xfrm>
            <a:off x="3764689" y="5899751"/>
            <a:ext cx="2010033" cy="369332"/>
          </a:xfrm>
          <a:prstGeom prst="rect">
            <a:avLst/>
          </a:prstGeom>
          <a:noFill/>
        </p:spPr>
        <p:txBody>
          <a:bodyPr wrap="square" rtlCol="0">
            <a:spAutoFit/>
          </a:bodyPr>
          <a:lstStyle/>
          <a:p>
            <a:pPr algn="ctr"/>
            <a:r>
              <a:rPr lang="de-DE" dirty="0" err="1" smtClean="0">
                <a:solidFill>
                  <a:srgbClr val="F9526B"/>
                </a:solidFill>
              </a:rPr>
              <a:t>Fully</a:t>
            </a:r>
            <a:r>
              <a:rPr lang="de-DE" dirty="0" smtClean="0">
                <a:solidFill>
                  <a:srgbClr val="F9526B"/>
                </a:solidFill>
              </a:rPr>
              <a:t> </a:t>
            </a:r>
            <a:r>
              <a:rPr lang="de-DE" dirty="0" err="1" smtClean="0">
                <a:solidFill>
                  <a:srgbClr val="F9526B"/>
                </a:solidFill>
              </a:rPr>
              <a:t>Connected</a:t>
            </a:r>
            <a:endParaRPr lang="de-AT" dirty="0">
              <a:solidFill>
                <a:srgbClr val="F9526B"/>
              </a:solidFill>
            </a:endParaRPr>
          </a:p>
        </p:txBody>
      </p:sp>
    </p:spTree>
    <p:extLst>
      <p:ext uri="{BB962C8B-B14F-4D97-AF65-F5344CB8AC3E}">
        <p14:creationId xmlns:p14="http://schemas.microsoft.com/office/powerpoint/2010/main" val="15374272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CNNs </a:t>
            </a:r>
            <a:r>
              <a:rPr lang="de-DE" dirty="0" err="1" smtClean="0"/>
              <a:t>for</a:t>
            </a:r>
            <a:r>
              <a:rPr lang="de-DE" dirty="0" smtClean="0"/>
              <a:t> NLP</a:t>
            </a:r>
            <a:endParaRPr lang="de-AT" dirty="0"/>
          </a:p>
        </p:txBody>
      </p:sp>
      <p:sp>
        <p:nvSpPr>
          <p:cNvPr id="3" name="Inhaltsplatzhalter 2"/>
          <p:cNvSpPr>
            <a:spLocks noGrp="1"/>
          </p:cNvSpPr>
          <p:nvPr>
            <p:ph sz="quarter" idx="14"/>
          </p:nvPr>
        </p:nvSpPr>
        <p:spPr/>
        <p:txBody>
          <a:bodyPr/>
          <a:lstStyle/>
          <a:p>
            <a:r>
              <a:rPr lang="de-DE" dirty="0" err="1" smtClean="0"/>
              <a:t>Similar</a:t>
            </a:r>
            <a:r>
              <a:rPr lang="de-DE" dirty="0" smtClean="0"/>
              <a:t> </a:t>
            </a:r>
            <a:r>
              <a:rPr lang="de-DE" dirty="0" err="1" smtClean="0"/>
              <a:t>to</a:t>
            </a:r>
            <a:r>
              <a:rPr lang="de-DE" dirty="0" smtClean="0"/>
              <a:t> classic </a:t>
            </a:r>
            <a:r>
              <a:rPr lang="de-DE" dirty="0" err="1" smtClean="0"/>
              <a:t>feed</a:t>
            </a:r>
            <a:r>
              <a:rPr lang="de-DE" dirty="0" smtClean="0"/>
              <a:t>-forward </a:t>
            </a:r>
            <a:r>
              <a:rPr lang="de-DE" dirty="0" err="1" smtClean="0"/>
              <a:t>neural</a:t>
            </a:r>
            <a:r>
              <a:rPr lang="de-DE" dirty="0" smtClean="0"/>
              <a:t> </a:t>
            </a:r>
            <a:r>
              <a:rPr lang="de-DE" dirty="0" err="1" smtClean="0"/>
              <a:t>networks</a:t>
            </a:r>
            <a:r>
              <a:rPr lang="de-DE" dirty="0" smtClean="0"/>
              <a:t> </a:t>
            </a:r>
            <a:r>
              <a:rPr lang="de-DE" dirty="0" err="1" smtClean="0"/>
              <a:t>mostly</a:t>
            </a:r>
            <a:r>
              <a:rPr lang="de-DE" dirty="0" smtClean="0"/>
              <a:t> </a:t>
            </a:r>
            <a:r>
              <a:rPr lang="de-DE" dirty="0" err="1" smtClean="0"/>
              <a:t>used</a:t>
            </a:r>
            <a:r>
              <a:rPr lang="de-DE" dirty="0" smtClean="0"/>
              <a:t> </a:t>
            </a:r>
            <a:r>
              <a:rPr lang="de-DE" dirty="0" err="1" smtClean="0"/>
              <a:t>for</a:t>
            </a:r>
            <a:r>
              <a:rPr lang="de-DE" dirty="0" smtClean="0"/>
              <a:t> </a:t>
            </a:r>
            <a:r>
              <a:rPr lang="de-DE" dirty="0" err="1" smtClean="0"/>
              <a:t>classification</a:t>
            </a:r>
            <a:r>
              <a:rPr lang="de-DE" dirty="0" smtClean="0"/>
              <a:t> </a:t>
            </a:r>
            <a:r>
              <a:rPr lang="de-DE" dirty="0" err="1" smtClean="0"/>
              <a:t>tasks</a:t>
            </a:r>
            <a:endParaRPr lang="de-DE" dirty="0" smtClean="0"/>
          </a:p>
          <a:p>
            <a:r>
              <a:rPr lang="de-DE" dirty="0" err="1" smtClean="0"/>
              <a:t>Instead</a:t>
            </a:r>
            <a:r>
              <a:rPr lang="de-DE" dirty="0" smtClean="0"/>
              <a:t> </a:t>
            </a:r>
            <a:r>
              <a:rPr lang="de-DE" dirty="0" err="1" smtClean="0"/>
              <a:t>of</a:t>
            </a:r>
            <a:r>
              <a:rPr lang="de-DE" dirty="0" smtClean="0"/>
              <a:t> a 2D (3D) </a:t>
            </a:r>
            <a:r>
              <a:rPr lang="de-DE" dirty="0" err="1" smtClean="0"/>
              <a:t>image</a:t>
            </a:r>
            <a:r>
              <a:rPr lang="de-DE" dirty="0" smtClean="0"/>
              <a:t> </a:t>
            </a:r>
            <a:r>
              <a:rPr lang="de-DE" dirty="0" err="1" smtClean="0"/>
              <a:t>we</a:t>
            </a:r>
            <a:r>
              <a:rPr lang="de-DE" dirty="0" smtClean="0"/>
              <a:t> </a:t>
            </a:r>
            <a:r>
              <a:rPr lang="de-DE" dirty="0" err="1" smtClean="0"/>
              <a:t>have</a:t>
            </a:r>
            <a:r>
              <a:rPr lang="de-DE" dirty="0" smtClean="0"/>
              <a:t> a 1D (2D) </a:t>
            </a:r>
            <a:r>
              <a:rPr lang="de-DE" dirty="0" err="1" smtClean="0"/>
              <a:t>sequence</a:t>
            </a:r>
            <a:r>
              <a:rPr lang="de-DE" dirty="0" smtClean="0"/>
              <a:t> </a:t>
            </a:r>
            <a:r>
              <a:rPr lang="de-DE" dirty="0" err="1" smtClean="0"/>
              <a:t>of</a:t>
            </a:r>
            <a:r>
              <a:rPr lang="de-DE" dirty="0" smtClean="0"/>
              <a:t> </a:t>
            </a:r>
            <a:r>
              <a:rPr lang="de-DE" dirty="0" err="1" smtClean="0"/>
              <a:t>tokens</a:t>
            </a:r>
            <a:r>
              <a:rPr lang="de-DE" dirty="0" smtClean="0"/>
              <a:t>, </a:t>
            </a:r>
            <a:r>
              <a:rPr lang="de-DE" dirty="0" err="1" smtClean="0"/>
              <a:t>therefore</a:t>
            </a:r>
            <a:r>
              <a:rPr lang="de-DE" dirty="0" smtClean="0"/>
              <a:t> 1D </a:t>
            </a:r>
            <a:r>
              <a:rPr lang="de-DE" dirty="0" err="1" smtClean="0"/>
              <a:t>convolutional</a:t>
            </a:r>
            <a:r>
              <a:rPr lang="de-DE" dirty="0" smtClean="0"/>
              <a:t> </a:t>
            </a:r>
            <a:r>
              <a:rPr lang="de-DE" dirty="0" err="1" smtClean="0"/>
              <a:t>layer</a:t>
            </a:r>
            <a:endParaRPr lang="de-DE" dirty="0" smtClean="0"/>
          </a:p>
          <a:p>
            <a:r>
              <a:rPr lang="de-DE" dirty="0" err="1" smtClean="0"/>
              <a:t>Captures</a:t>
            </a:r>
            <a:r>
              <a:rPr lang="de-DE" dirty="0" smtClean="0"/>
              <a:t> </a:t>
            </a:r>
            <a:r>
              <a:rPr lang="de-DE" dirty="0" err="1" smtClean="0"/>
              <a:t>some</a:t>
            </a:r>
            <a:r>
              <a:rPr lang="de-DE" dirty="0" smtClean="0"/>
              <a:t> </a:t>
            </a:r>
            <a:r>
              <a:rPr lang="de-DE" dirty="0" err="1" smtClean="0"/>
              <a:t>of</a:t>
            </a:r>
            <a:r>
              <a:rPr lang="de-DE" dirty="0" smtClean="0"/>
              <a:t> </a:t>
            </a:r>
            <a:r>
              <a:rPr lang="de-DE" dirty="0" err="1" smtClean="0"/>
              <a:t>the</a:t>
            </a:r>
            <a:r>
              <a:rPr lang="de-DE" dirty="0" smtClean="0"/>
              <a:t> </a:t>
            </a:r>
            <a:r>
              <a:rPr lang="de-DE" dirty="0" err="1" smtClean="0"/>
              <a:t>sequence</a:t>
            </a:r>
            <a:r>
              <a:rPr lang="de-DE" dirty="0" smtClean="0"/>
              <a:t> </a:t>
            </a:r>
            <a:r>
              <a:rPr lang="de-DE" dirty="0" err="1" smtClean="0"/>
              <a:t>aspects</a:t>
            </a:r>
            <a:r>
              <a:rPr lang="de-DE" dirty="0" smtClean="0"/>
              <a:t> </a:t>
            </a:r>
            <a:r>
              <a:rPr lang="de-DE" dirty="0" err="1" smtClean="0"/>
              <a:t>of</a:t>
            </a:r>
            <a:r>
              <a:rPr lang="de-DE" dirty="0" smtClean="0"/>
              <a:t> </a:t>
            </a:r>
            <a:r>
              <a:rPr lang="de-DE" dirty="0" err="1" smtClean="0"/>
              <a:t>texts</a:t>
            </a:r>
            <a:r>
              <a:rPr lang="de-DE" dirty="0" smtClean="0"/>
              <a:t> e.g. </a:t>
            </a:r>
            <a:r>
              <a:rPr lang="de-DE" dirty="0" err="1" smtClean="0"/>
              <a:t>words</a:t>
            </a:r>
            <a:r>
              <a:rPr lang="de-DE" dirty="0" smtClean="0"/>
              <a:t> </a:t>
            </a:r>
            <a:r>
              <a:rPr lang="de-DE" dirty="0" err="1" smtClean="0"/>
              <a:t>appearing</a:t>
            </a:r>
            <a:r>
              <a:rPr lang="de-DE" dirty="0" smtClean="0"/>
              <a:t> </a:t>
            </a:r>
            <a:r>
              <a:rPr lang="de-DE" dirty="0" err="1" smtClean="0"/>
              <a:t>together</a:t>
            </a:r>
            <a:endParaRPr lang="de-DE" dirty="0" smtClean="0"/>
          </a:p>
          <a:p>
            <a:r>
              <a:rPr lang="de-DE" dirty="0" smtClean="0"/>
              <a:t>Same </a:t>
            </a:r>
            <a:r>
              <a:rPr lang="de-DE" dirty="0" err="1" smtClean="0"/>
              <a:t>pros</a:t>
            </a:r>
            <a:r>
              <a:rPr lang="de-DE" dirty="0" smtClean="0"/>
              <a:t> </a:t>
            </a:r>
            <a:r>
              <a:rPr lang="de-DE" dirty="0" err="1" smtClean="0"/>
              <a:t>and</a:t>
            </a:r>
            <a:r>
              <a:rPr lang="de-DE" dirty="0" smtClean="0"/>
              <a:t> </a:t>
            </a:r>
            <a:r>
              <a:rPr lang="de-DE" dirty="0" err="1" smtClean="0"/>
              <a:t>cons</a:t>
            </a:r>
            <a:r>
              <a:rPr lang="de-DE" dirty="0" smtClean="0"/>
              <a:t> </a:t>
            </a:r>
            <a:r>
              <a:rPr lang="de-DE" dirty="0" err="1" smtClean="0"/>
              <a:t>of</a:t>
            </a:r>
            <a:r>
              <a:rPr lang="de-DE" dirty="0" smtClean="0"/>
              <a:t> a classic ANN</a:t>
            </a:r>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6507441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Minimal </a:t>
            </a:r>
            <a:r>
              <a:rPr lang="de-DE" dirty="0" err="1" smtClean="0"/>
              <a:t>Keras</a:t>
            </a:r>
            <a:r>
              <a:rPr lang="de-DE" dirty="0" smtClean="0"/>
              <a:t> NLP CNN </a:t>
            </a:r>
            <a:r>
              <a:rPr lang="de-DE" dirty="0" err="1" smtClean="0"/>
              <a:t>Example</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0" name="Inhaltsplatzhalter 9"/>
          <p:cNvPicPr>
            <a:picLocks noGrp="1" noChangeAspect="1"/>
          </p:cNvPicPr>
          <p:nvPr>
            <p:ph sz="quarter" idx="14"/>
          </p:nvPr>
        </p:nvPicPr>
        <p:blipFill>
          <a:blip r:embed="rId2"/>
          <a:stretch>
            <a:fillRect/>
          </a:stretch>
        </p:blipFill>
        <p:spPr>
          <a:xfrm>
            <a:off x="931863" y="1982459"/>
            <a:ext cx="10328275" cy="3740806"/>
          </a:xfrm>
          <a:prstGeom prst="rect">
            <a:avLst/>
          </a:prstGeom>
        </p:spPr>
      </p:pic>
    </p:spTree>
    <p:extLst>
      <p:ext uri="{BB962C8B-B14F-4D97-AF65-F5344CB8AC3E}">
        <p14:creationId xmlns:p14="http://schemas.microsoft.com/office/powerpoint/2010/main" val="21881550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EE6941FA-CC11-0A7F-9375-BB9B5C20D8D1}"/>
              </a:ext>
            </a:extLst>
          </p:cNvPr>
          <p:cNvSpPr>
            <a:spLocks noGrp="1"/>
          </p:cNvSpPr>
          <p:nvPr>
            <p:ph type="ctrTitle"/>
          </p:nvPr>
        </p:nvSpPr>
        <p:spPr>
          <a:xfrm>
            <a:off x="649044" y="753034"/>
            <a:ext cx="6880340" cy="3887390"/>
          </a:xfrm>
        </p:spPr>
        <p:txBody>
          <a:bodyPr>
            <a:normAutofit/>
          </a:bodyPr>
          <a:lstStyle/>
          <a:p>
            <a:r>
              <a:rPr lang="de-DE" sz="8800" dirty="0" err="1" smtClean="0"/>
              <a:t>Recurrent</a:t>
            </a:r>
            <a:r>
              <a:rPr lang="de-DE" sz="8800" dirty="0"/>
              <a:t/>
            </a:r>
            <a:br>
              <a:rPr lang="de-DE" sz="8800" dirty="0"/>
            </a:br>
            <a:r>
              <a:rPr lang="de-DE" sz="8800" dirty="0" err="1"/>
              <a:t>Neural</a:t>
            </a:r>
            <a:r>
              <a:rPr lang="de-DE" sz="8800" dirty="0"/>
              <a:t/>
            </a:r>
            <a:br>
              <a:rPr lang="de-DE" sz="8800" dirty="0"/>
            </a:br>
            <a:r>
              <a:rPr lang="de-DE" sz="8800" dirty="0"/>
              <a:t>Networks</a:t>
            </a:r>
            <a:endParaRPr lang="en-US" dirty="0"/>
          </a:p>
        </p:txBody>
      </p:sp>
      <p:sp>
        <p:nvSpPr>
          <p:cNvPr id="8" name="Subtitle 7">
            <a:extLst>
              <a:ext uri="{FF2B5EF4-FFF2-40B4-BE49-F238E27FC236}">
                <a16:creationId xmlns="" xmlns:a16="http://schemas.microsoft.com/office/drawing/2014/main"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8785" y="2019946"/>
            <a:ext cx="1797827" cy="2790951"/>
          </a:xfrm>
          <a:prstGeom prst="rect">
            <a:avLst/>
          </a:prstGeom>
        </p:spPr>
      </p:pic>
    </p:spTree>
    <p:extLst>
      <p:ext uri="{BB962C8B-B14F-4D97-AF65-F5344CB8AC3E}">
        <p14:creationId xmlns:p14="http://schemas.microsoft.com/office/powerpoint/2010/main" val="18409656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Texts </a:t>
            </a:r>
            <a:r>
              <a:rPr lang="de-DE" dirty="0" err="1" smtClean="0"/>
              <a:t>are</a:t>
            </a:r>
            <a:r>
              <a:rPr lang="de-DE" dirty="0" smtClean="0"/>
              <a:t> </a:t>
            </a:r>
            <a:r>
              <a:rPr lang="de-DE" dirty="0" err="1"/>
              <a:t>S</a:t>
            </a:r>
            <a:r>
              <a:rPr lang="de-DE" dirty="0" err="1" smtClean="0"/>
              <a:t>equences</a:t>
            </a:r>
            <a:endParaRPr lang="de-AT" dirty="0"/>
          </a:p>
        </p:txBody>
      </p:sp>
      <p:sp>
        <p:nvSpPr>
          <p:cNvPr id="3" name="Inhaltsplatzhalter 2"/>
          <p:cNvSpPr>
            <a:spLocks noGrp="1"/>
          </p:cNvSpPr>
          <p:nvPr>
            <p:ph sz="quarter" idx="14"/>
          </p:nvPr>
        </p:nvSpPr>
        <p:spPr/>
        <p:txBody>
          <a:bodyPr/>
          <a:lstStyle/>
          <a:p>
            <a:r>
              <a:rPr lang="de-DE" dirty="0" smtClean="0"/>
              <a:t>Texts </a:t>
            </a:r>
            <a:r>
              <a:rPr lang="de-DE" dirty="0" err="1" smtClean="0"/>
              <a:t>are</a:t>
            </a:r>
            <a:r>
              <a:rPr lang="de-DE" dirty="0" smtClean="0"/>
              <a:t> </a:t>
            </a:r>
            <a:r>
              <a:rPr lang="de-DE" dirty="0" err="1" smtClean="0"/>
              <a:t>sequences</a:t>
            </a:r>
            <a:r>
              <a:rPr lang="de-DE" dirty="0" smtClean="0"/>
              <a:t> </a:t>
            </a:r>
            <a:r>
              <a:rPr lang="de-DE" dirty="0" err="1" smtClean="0"/>
              <a:t>of</a:t>
            </a:r>
            <a:r>
              <a:rPr lang="de-DE" dirty="0" smtClean="0"/>
              <a:t> </a:t>
            </a:r>
            <a:r>
              <a:rPr lang="de-DE" dirty="0" err="1" smtClean="0"/>
              <a:t>tokens</a:t>
            </a:r>
            <a:r>
              <a:rPr lang="de-DE" dirty="0" smtClean="0"/>
              <a:t>/</a:t>
            </a:r>
            <a:r>
              <a:rPr lang="de-DE" dirty="0" err="1" smtClean="0"/>
              <a:t>words</a:t>
            </a:r>
            <a:endParaRPr lang="de-DE" dirty="0" smtClean="0"/>
          </a:p>
          <a:p>
            <a:r>
              <a:rPr lang="de-DE" dirty="0" smtClean="0"/>
              <a:t>Elements in </a:t>
            </a:r>
            <a:r>
              <a:rPr lang="de-DE" dirty="0" err="1" smtClean="0"/>
              <a:t>the</a:t>
            </a:r>
            <a:r>
              <a:rPr lang="de-DE" dirty="0" smtClean="0"/>
              <a:t> </a:t>
            </a:r>
            <a:r>
              <a:rPr lang="de-DE" dirty="0" err="1" smtClean="0"/>
              <a:t>sequence</a:t>
            </a:r>
            <a:r>
              <a:rPr lang="de-DE" dirty="0" smtClean="0"/>
              <a:t> </a:t>
            </a:r>
            <a:r>
              <a:rPr lang="de-DE" dirty="0" err="1" smtClean="0"/>
              <a:t>can</a:t>
            </a:r>
            <a:r>
              <a:rPr lang="de-DE" dirty="0" smtClean="0"/>
              <a:t> </a:t>
            </a:r>
            <a:r>
              <a:rPr lang="de-DE" dirty="0" err="1" smtClean="0"/>
              <a:t>be</a:t>
            </a:r>
            <a:r>
              <a:rPr lang="de-DE" dirty="0" smtClean="0"/>
              <a:t> </a:t>
            </a:r>
            <a:r>
              <a:rPr lang="de-DE" dirty="0" err="1" smtClean="0"/>
              <a:t>repeated</a:t>
            </a:r>
            <a:endParaRPr lang="de-DE" dirty="0" smtClean="0"/>
          </a:p>
          <a:p>
            <a:r>
              <a:rPr lang="de-DE" dirty="0" smtClean="0"/>
              <a:t>The </a:t>
            </a:r>
            <a:r>
              <a:rPr lang="de-DE" dirty="0" err="1" smtClean="0"/>
              <a:t>order</a:t>
            </a:r>
            <a:r>
              <a:rPr lang="de-DE" dirty="0" smtClean="0"/>
              <a:t> </a:t>
            </a:r>
            <a:r>
              <a:rPr lang="de-DE" dirty="0" err="1" smtClean="0"/>
              <a:t>of</a:t>
            </a:r>
            <a:r>
              <a:rPr lang="de-DE" dirty="0" smtClean="0"/>
              <a:t> </a:t>
            </a:r>
            <a:r>
              <a:rPr lang="de-DE" dirty="0" err="1" smtClean="0"/>
              <a:t>elements</a:t>
            </a:r>
            <a:r>
              <a:rPr lang="de-DE" dirty="0" smtClean="0"/>
              <a:t> </a:t>
            </a:r>
            <a:r>
              <a:rPr lang="de-DE" dirty="0" err="1" smtClean="0"/>
              <a:t>matters</a:t>
            </a:r>
            <a:endParaRPr lang="de-DE" dirty="0" smtClean="0"/>
          </a:p>
          <a:p>
            <a:r>
              <a:rPr lang="de-DE" dirty="0" smtClean="0"/>
              <a:t>Elements </a:t>
            </a:r>
            <a:r>
              <a:rPr lang="de-DE" dirty="0" err="1" smtClean="0"/>
              <a:t>may</a:t>
            </a:r>
            <a:r>
              <a:rPr lang="de-DE" dirty="0" smtClean="0"/>
              <a:t> </a:t>
            </a:r>
            <a:r>
              <a:rPr lang="de-DE" dirty="0" err="1" smtClean="0"/>
              <a:t>refer</a:t>
            </a:r>
            <a:r>
              <a:rPr lang="de-DE" dirty="0" smtClean="0"/>
              <a:t> </a:t>
            </a:r>
            <a:r>
              <a:rPr lang="de-DE" dirty="0" err="1" smtClean="0"/>
              <a:t>to</a:t>
            </a:r>
            <a:r>
              <a:rPr lang="de-DE" dirty="0" smtClean="0"/>
              <a:t> </a:t>
            </a:r>
            <a:r>
              <a:rPr lang="de-DE" dirty="0" err="1" smtClean="0"/>
              <a:t>other</a:t>
            </a:r>
            <a:r>
              <a:rPr lang="de-DE" dirty="0" smtClean="0"/>
              <a:t> (</a:t>
            </a:r>
            <a:r>
              <a:rPr lang="de-DE" dirty="0" err="1" smtClean="0"/>
              <a:t>earlier</a:t>
            </a:r>
            <a:r>
              <a:rPr lang="de-DE" dirty="0" smtClean="0"/>
              <a:t>) </a:t>
            </a:r>
            <a:r>
              <a:rPr lang="de-DE" dirty="0" err="1" smtClean="0"/>
              <a:t>elements</a:t>
            </a:r>
            <a:r>
              <a:rPr lang="de-DE" dirty="0" smtClean="0"/>
              <a:t> in </a:t>
            </a:r>
            <a:r>
              <a:rPr lang="de-DE" dirty="0" err="1" smtClean="0"/>
              <a:t>the</a:t>
            </a:r>
            <a:r>
              <a:rPr lang="de-DE" dirty="0" smtClean="0"/>
              <a:t> </a:t>
            </a:r>
            <a:r>
              <a:rPr lang="de-DE" dirty="0" err="1" smtClean="0"/>
              <a:t>sequence</a:t>
            </a:r>
            <a:endParaRPr lang="de-DE" dirty="0" smtClean="0"/>
          </a:p>
          <a:p>
            <a:r>
              <a:rPr lang="de-DE" dirty="0" err="1" smtClean="0"/>
              <a:t>Sequences</a:t>
            </a:r>
            <a:r>
              <a:rPr lang="de-DE" dirty="0" smtClean="0"/>
              <a:t> </a:t>
            </a:r>
            <a:r>
              <a:rPr lang="de-DE" dirty="0" err="1" smtClean="0"/>
              <a:t>are</a:t>
            </a:r>
            <a:r>
              <a:rPr lang="de-DE" dirty="0" smtClean="0"/>
              <a:t> </a:t>
            </a:r>
            <a:r>
              <a:rPr lang="de-DE" dirty="0" err="1" smtClean="0"/>
              <a:t>of</a:t>
            </a:r>
            <a:r>
              <a:rPr lang="de-DE" dirty="0" smtClean="0"/>
              <a:t> variable </a:t>
            </a:r>
            <a:r>
              <a:rPr lang="de-DE" dirty="0" err="1" smtClean="0"/>
              <a:t>length</a:t>
            </a:r>
            <a:endParaRPr lang="de-DE" dirty="0" smtClean="0"/>
          </a:p>
          <a:p>
            <a:r>
              <a:rPr lang="de-DE" dirty="0" smtClean="0"/>
              <a:t>None </a:t>
            </a:r>
            <a:r>
              <a:rPr lang="de-DE" dirty="0" err="1" smtClean="0"/>
              <a:t>of</a:t>
            </a:r>
            <a:r>
              <a:rPr lang="de-DE" dirty="0" smtClean="0"/>
              <a:t> </a:t>
            </a:r>
            <a:r>
              <a:rPr lang="de-DE" dirty="0" err="1" smtClean="0"/>
              <a:t>the</a:t>
            </a:r>
            <a:r>
              <a:rPr lang="de-DE" dirty="0" smtClean="0"/>
              <a:t> </a:t>
            </a:r>
            <a:r>
              <a:rPr lang="de-DE" dirty="0" err="1" smtClean="0"/>
              <a:t>previously</a:t>
            </a:r>
            <a:r>
              <a:rPr lang="de-DE" dirty="0" smtClean="0"/>
              <a:t> </a:t>
            </a:r>
            <a:r>
              <a:rPr lang="de-DE" dirty="0" err="1" smtClean="0"/>
              <a:t>discussed</a:t>
            </a:r>
            <a:r>
              <a:rPr lang="de-DE" dirty="0" smtClean="0"/>
              <a:t> </a:t>
            </a:r>
            <a:r>
              <a:rPr lang="de-DE" dirty="0" err="1" smtClean="0"/>
              <a:t>models</a:t>
            </a:r>
            <a:r>
              <a:rPr lang="de-DE" dirty="0" smtClean="0"/>
              <a:t> </a:t>
            </a:r>
            <a:r>
              <a:rPr lang="de-DE" dirty="0" err="1" smtClean="0"/>
              <a:t>reflect</a:t>
            </a:r>
            <a:r>
              <a:rPr lang="de-DE" dirty="0" smtClean="0"/>
              <a:t> </a:t>
            </a:r>
            <a:r>
              <a:rPr lang="de-DE" dirty="0" err="1" smtClean="0"/>
              <a:t>these</a:t>
            </a:r>
            <a:r>
              <a:rPr lang="de-DE" dirty="0" smtClean="0"/>
              <a:t> </a:t>
            </a:r>
            <a:r>
              <a:rPr lang="de-DE" dirty="0" err="1" smtClean="0"/>
              <a:t>properties</a:t>
            </a:r>
            <a:r>
              <a:rPr lang="de-DE" dirty="0" smtClean="0"/>
              <a:t> </a:t>
            </a:r>
            <a:r>
              <a:rPr lang="de-DE" dirty="0" err="1" smtClean="0"/>
              <a:t>very</a:t>
            </a:r>
            <a:r>
              <a:rPr lang="de-DE" dirty="0" smtClean="0"/>
              <a:t> </a:t>
            </a:r>
            <a:r>
              <a:rPr lang="de-DE" dirty="0" err="1" smtClean="0"/>
              <a:t>well</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0409135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 xmlns:a16="http://schemas.microsoft.com/office/drawing/2014/main" id="{862899E0-DB30-D4FA-480C-4C39B8F78CAF}"/>
              </a:ext>
            </a:extLst>
          </p:cNvPr>
          <p:cNvSpPr>
            <a:spLocks noGrp="1"/>
          </p:cNvSpPr>
          <p:nvPr>
            <p:ph type="title"/>
          </p:nvPr>
        </p:nvSpPr>
        <p:spPr/>
        <p:txBody>
          <a:bodyPr>
            <a:normAutofit fontScale="90000"/>
          </a:bodyPr>
          <a:lstStyle/>
          <a:p>
            <a:r>
              <a:rPr lang="de-AT" dirty="0"/>
              <a:t>Contents</a:t>
            </a:r>
            <a:endParaRPr lang="en-US" dirty="0"/>
          </a:p>
        </p:txBody>
      </p:sp>
      <p:sp>
        <p:nvSpPr>
          <p:cNvPr id="15" name="Content Placeholder 14">
            <a:extLst>
              <a:ext uri="{FF2B5EF4-FFF2-40B4-BE49-F238E27FC236}">
                <a16:creationId xmlns="" xmlns:a16="http://schemas.microsoft.com/office/drawing/2014/main" id="{376F24CA-3087-29E1-19FC-56DF97D7C5EB}"/>
              </a:ext>
            </a:extLst>
          </p:cNvPr>
          <p:cNvSpPr>
            <a:spLocks noGrp="1"/>
          </p:cNvSpPr>
          <p:nvPr>
            <p:ph sz="quarter" idx="14"/>
          </p:nvPr>
        </p:nvSpPr>
        <p:spPr/>
        <p:txBody>
          <a:bodyPr>
            <a:normAutofit/>
          </a:bodyPr>
          <a:lstStyle/>
          <a:p>
            <a:r>
              <a:rPr lang="de-AT" dirty="0" err="1" smtClean="0"/>
              <a:t>Artificial</a:t>
            </a:r>
            <a:r>
              <a:rPr lang="de-AT" dirty="0" smtClean="0"/>
              <a:t> </a:t>
            </a:r>
            <a:r>
              <a:rPr lang="de-AT" dirty="0" err="1" smtClean="0"/>
              <a:t>Neural</a:t>
            </a:r>
            <a:r>
              <a:rPr lang="de-AT" dirty="0" smtClean="0"/>
              <a:t> Networks</a:t>
            </a:r>
            <a:endParaRPr lang="de-AT" dirty="0"/>
          </a:p>
          <a:p>
            <a:r>
              <a:rPr lang="de-AT" dirty="0" err="1" smtClean="0"/>
              <a:t>Convolutional</a:t>
            </a:r>
            <a:r>
              <a:rPr lang="de-AT" dirty="0" smtClean="0"/>
              <a:t> </a:t>
            </a:r>
            <a:r>
              <a:rPr lang="de-AT" dirty="0" err="1" smtClean="0"/>
              <a:t>Neural</a:t>
            </a:r>
            <a:r>
              <a:rPr lang="de-AT" dirty="0" smtClean="0"/>
              <a:t> Networks</a:t>
            </a:r>
            <a:endParaRPr lang="de-AT" dirty="0"/>
          </a:p>
          <a:p>
            <a:r>
              <a:rPr lang="de-AT" dirty="0" err="1" smtClean="0"/>
              <a:t>Recurrent</a:t>
            </a:r>
            <a:r>
              <a:rPr lang="de-AT" dirty="0" smtClean="0"/>
              <a:t> </a:t>
            </a:r>
            <a:r>
              <a:rPr lang="de-AT" dirty="0" err="1" smtClean="0"/>
              <a:t>Neural</a:t>
            </a:r>
            <a:r>
              <a:rPr lang="de-AT" dirty="0" smtClean="0"/>
              <a:t> Networks</a:t>
            </a:r>
          </a:p>
          <a:p>
            <a:r>
              <a:rPr lang="de-DE" dirty="0" smtClean="0"/>
              <a:t>Transformers</a:t>
            </a:r>
            <a:endParaRPr lang="de-AT" dirty="0"/>
          </a:p>
          <a:p>
            <a:r>
              <a:rPr lang="de-DE" dirty="0" smtClean="0"/>
              <a:t>Generative Models</a:t>
            </a:r>
          </a:p>
          <a:p>
            <a:r>
              <a:rPr lang="de-DE" dirty="0" smtClean="0"/>
              <a:t>Sentiment Analysis</a:t>
            </a:r>
          </a:p>
          <a:p>
            <a:r>
              <a:rPr lang="de-DE" dirty="0" smtClean="0"/>
              <a:t>Image </a:t>
            </a:r>
            <a:r>
              <a:rPr lang="de-DE" dirty="0" err="1" smtClean="0"/>
              <a:t>Captioning</a:t>
            </a:r>
            <a:endParaRPr lang="de-DE" dirty="0" smtClean="0"/>
          </a:p>
          <a:p>
            <a:r>
              <a:rPr lang="de-DE" dirty="0" smtClean="0"/>
              <a:t>Real-Life </a:t>
            </a:r>
            <a:r>
              <a:rPr lang="de-DE" dirty="0" err="1" smtClean="0"/>
              <a:t>Example</a:t>
            </a:r>
            <a:endParaRPr lang="de-DE" dirty="0" smtClean="0"/>
          </a:p>
        </p:txBody>
      </p:sp>
      <p:sp>
        <p:nvSpPr>
          <p:cNvPr id="3" name="Footer Placeholder 2">
            <a:extLst>
              <a:ext uri="{FF2B5EF4-FFF2-40B4-BE49-F238E27FC236}">
                <a16:creationId xmlns="" xmlns:a16="http://schemas.microsoft.com/office/drawing/2014/main" id="{F66F59ED-3461-C4F5-DFA8-DC889B37AA9A}"/>
              </a:ext>
            </a:extLst>
          </p:cNvPr>
          <p:cNvSpPr>
            <a:spLocks noGrp="1"/>
          </p:cNvSpPr>
          <p:nvPr>
            <p:ph type="ftr" sz="quarter" idx="11"/>
          </p:nvPr>
        </p:nvSpPr>
        <p:spPr/>
        <p:txBody>
          <a:bodyPr/>
          <a:lstStyle/>
          <a:p>
            <a:r>
              <a:rPr lang="de-AT" dirty="0"/>
              <a:t>Natural Language Processing</a:t>
            </a:r>
            <a:endParaRPr lang="en-US" dirty="0"/>
          </a:p>
        </p:txBody>
      </p:sp>
      <p:sp>
        <p:nvSpPr>
          <p:cNvPr id="7" name="Date Placeholder 6">
            <a:extLst>
              <a:ext uri="{FF2B5EF4-FFF2-40B4-BE49-F238E27FC236}">
                <a16:creationId xmlns="" xmlns:a16="http://schemas.microsoft.com/office/drawing/2014/main" id="{9216B58B-5769-ADEA-1D33-F5AA1D9AC208}"/>
              </a:ext>
            </a:extLst>
          </p:cNvPr>
          <p:cNvSpPr>
            <a:spLocks noGrp="1"/>
          </p:cNvSpPr>
          <p:nvPr>
            <p:ph type="dt" sz="half" idx="10"/>
          </p:nvPr>
        </p:nvSpPr>
        <p:spPr/>
        <p:txBody>
          <a:bodyPr/>
          <a:lstStyle/>
          <a:p>
            <a:pPr>
              <a:defRPr/>
            </a:pPr>
            <a:r>
              <a:rPr lang="en-US" dirty="0">
                <a:solidFill>
                  <a:prstClr val="black"/>
                </a:solidFill>
              </a:rPr>
              <a:t>2022</a:t>
            </a:r>
          </a:p>
        </p:txBody>
      </p:sp>
      <p:sp>
        <p:nvSpPr>
          <p:cNvPr id="8" name="Slide Number Placeholder 7">
            <a:extLst>
              <a:ext uri="{FF2B5EF4-FFF2-40B4-BE49-F238E27FC236}">
                <a16:creationId xmlns="" xmlns:a16="http://schemas.microsoft.com/office/drawing/2014/main" id="{461FAFCA-8B9B-9D14-EE7A-BB926BF533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768570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Recurrent</a:t>
            </a:r>
            <a:r>
              <a:rPr lang="de-DE" dirty="0" smtClean="0"/>
              <a:t> </a:t>
            </a:r>
            <a:r>
              <a:rPr lang="de-DE" dirty="0" err="1" smtClean="0"/>
              <a:t>Neural</a:t>
            </a:r>
            <a:r>
              <a:rPr lang="de-DE" dirty="0" smtClean="0"/>
              <a:t> Networks</a:t>
            </a:r>
            <a:endParaRPr lang="de-AT" dirty="0"/>
          </a:p>
        </p:txBody>
      </p:sp>
      <p:sp>
        <p:nvSpPr>
          <p:cNvPr id="3" name="Inhaltsplatzhalter 2"/>
          <p:cNvSpPr>
            <a:spLocks noGrp="1"/>
          </p:cNvSpPr>
          <p:nvPr>
            <p:ph sz="quarter" idx="14"/>
          </p:nvPr>
        </p:nvSpPr>
        <p:spPr/>
        <p:txBody>
          <a:bodyPr/>
          <a:lstStyle/>
          <a:p>
            <a:r>
              <a:rPr lang="en-US" dirty="0"/>
              <a:t>Persistent state variable </a:t>
            </a:r>
            <a:r>
              <a:rPr lang="en-US" b="1" dirty="0"/>
              <a:t>h</a:t>
            </a:r>
            <a:r>
              <a:rPr lang="en-US" dirty="0"/>
              <a:t> stores information from the </a:t>
            </a:r>
            <a:r>
              <a:rPr lang="en-US" dirty="0" smtClean="0"/>
              <a:t>context observed </a:t>
            </a:r>
            <a:r>
              <a:rPr lang="en-US" dirty="0"/>
              <a:t>so </a:t>
            </a:r>
            <a:r>
              <a:rPr lang="en-US" dirty="0" smtClean="0"/>
              <a:t>far</a:t>
            </a:r>
          </a:p>
          <a:p>
            <a:endParaRPr lang="en-US" dirty="0"/>
          </a:p>
          <a:p>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rafik 6"/>
          <p:cNvPicPr>
            <a:picLocks noChangeAspect="1"/>
          </p:cNvPicPr>
          <p:nvPr/>
        </p:nvPicPr>
        <p:blipFill>
          <a:blip r:embed="rId2"/>
          <a:stretch>
            <a:fillRect/>
          </a:stretch>
        </p:blipFill>
        <p:spPr>
          <a:xfrm>
            <a:off x="1800225" y="2563126"/>
            <a:ext cx="4295775" cy="561975"/>
          </a:xfrm>
          <a:prstGeom prst="rect">
            <a:avLst/>
          </a:prstGeom>
        </p:spPr>
      </p:pic>
      <p:pic>
        <p:nvPicPr>
          <p:cNvPr id="10" name="Grafik 9"/>
          <p:cNvPicPr>
            <a:picLocks noChangeAspect="1"/>
          </p:cNvPicPr>
          <p:nvPr/>
        </p:nvPicPr>
        <p:blipFill>
          <a:blip r:embed="rId3"/>
          <a:stretch>
            <a:fillRect/>
          </a:stretch>
        </p:blipFill>
        <p:spPr>
          <a:xfrm>
            <a:off x="931863" y="3290766"/>
            <a:ext cx="7924800" cy="2358111"/>
          </a:xfrm>
          <a:prstGeom prst="rect">
            <a:avLst/>
          </a:prstGeom>
        </p:spPr>
      </p:pic>
    </p:spTree>
    <p:extLst>
      <p:ext uri="{BB962C8B-B14F-4D97-AF65-F5344CB8AC3E}">
        <p14:creationId xmlns:p14="http://schemas.microsoft.com/office/powerpoint/2010/main" val="26150713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Recurrent</a:t>
            </a:r>
            <a:r>
              <a:rPr lang="de-DE" dirty="0" smtClean="0"/>
              <a:t> </a:t>
            </a:r>
            <a:r>
              <a:rPr lang="de-DE" dirty="0" err="1" smtClean="0"/>
              <a:t>Neural</a:t>
            </a:r>
            <a:r>
              <a:rPr lang="de-DE" dirty="0" smtClean="0"/>
              <a:t> Networks</a:t>
            </a:r>
            <a:endParaRPr lang="de-AT" dirty="0"/>
          </a:p>
        </p:txBody>
      </p:sp>
      <p:sp>
        <p:nvSpPr>
          <p:cNvPr id="3" name="Inhaltsplatzhalter 2"/>
          <p:cNvSpPr>
            <a:spLocks noGrp="1"/>
          </p:cNvSpPr>
          <p:nvPr>
            <p:ph sz="quarter" idx="14"/>
          </p:nvPr>
        </p:nvSpPr>
        <p:spPr/>
        <p:txBody>
          <a:bodyPr/>
          <a:lstStyle/>
          <a:p>
            <a:r>
              <a:rPr lang="de-DE" dirty="0" err="1" smtClean="0"/>
              <a:t>Many</a:t>
            </a:r>
            <a:r>
              <a:rPr lang="de-DE" dirty="0" smtClean="0"/>
              <a:t> </a:t>
            </a:r>
            <a:r>
              <a:rPr lang="de-DE" dirty="0" err="1" smtClean="0"/>
              <a:t>variations</a:t>
            </a:r>
            <a:r>
              <a:rPr lang="de-DE" dirty="0" smtClean="0"/>
              <a:t> </a:t>
            </a:r>
            <a:r>
              <a:rPr lang="de-DE" dirty="0" err="1" smtClean="0"/>
              <a:t>of</a:t>
            </a:r>
            <a:r>
              <a:rPr lang="de-DE" dirty="0" smtClean="0"/>
              <a:t> </a:t>
            </a:r>
            <a:r>
              <a:rPr lang="de-DE" dirty="0" err="1" smtClean="0"/>
              <a:t>recurrent</a:t>
            </a:r>
            <a:r>
              <a:rPr lang="de-DE" dirty="0" smtClean="0"/>
              <a:t> </a:t>
            </a:r>
            <a:r>
              <a:rPr lang="de-DE" dirty="0" err="1" smtClean="0"/>
              <a:t>networks</a:t>
            </a:r>
            <a:r>
              <a:rPr lang="de-DE" dirty="0" smtClean="0"/>
              <a:t> </a:t>
            </a:r>
            <a:r>
              <a:rPr lang="de-DE" dirty="0" err="1" smtClean="0"/>
              <a:t>exist</a:t>
            </a:r>
            <a:r>
              <a:rPr lang="de-DE" dirty="0" smtClean="0"/>
              <a:t> </a:t>
            </a:r>
            <a:r>
              <a:rPr lang="de-DE" dirty="0" err="1" smtClean="0"/>
              <a:t>additionally</a:t>
            </a:r>
            <a:r>
              <a:rPr lang="de-DE" dirty="0" smtClean="0"/>
              <a:t> </a:t>
            </a:r>
            <a:r>
              <a:rPr lang="de-DE" dirty="0" err="1" smtClean="0"/>
              <a:t>to</a:t>
            </a:r>
            <a:r>
              <a:rPr lang="de-DE" dirty="0" smtClean="0"/>
              <a:t> </a:t>
            </a:r>
            <a:r>
              <a:rPr lang="de-DE" dirty="0" err="1" smtClean="0"/>
              <a:t>the</a:t>
            </a:r>
            <a:r>
              <a:rPr lang="de-DE" dirty="0" smtClean="0"/>
              <a:t> classic RNN:</a:t>
            </a:r>
          </a:p>
          <a:p>
            <a:pPr lvl="1"/>
            <a:r>
              <a:rPr lang="de-DE" dirty="0" smtClean="0"/>
              <a:t>Long Short-Term Memory (LSTM) </a:t>
            </a:r>
            <a:r>
              <a:rPr lang="de-DE" dirty="0" err="1" smtClean="0"/>
              <a:t>networks</a:t>
            </a:r>
            <a:endParaRPr lang="de-DE" dirty="0" smtClean="0"/>
          </a:p>
          <a:p>
            <a:pPr lvl="1"/>
            <a:r>
              <a:rPr lang="de-DE" dirty="0" smtClean="0"/>
              <a:t>Bi-</a:t>
            </a:r>
            <a:r>
              <a:rPr lang="de-DE" dirty="0" err="1" smtClean="0"/>
              <a:t>directional</a:t>
            </a:r>
            <a:r>
              <a:rPr lang="de-DE" dirty="0" smtClean="0"/>
              <a:t> LSTM </a:t>
            </a:r>
            <a:r>
              <a:rPr lang="de-DE" dirty="0" err="1" smtClean="0"/>
              <a:t>networks</a:t>
            </a:r>
            <a:endParaRPr lang="de-DE" dirty="0" smtClean="0"/>
          </a:p>
          <a:p>
            <a:pPr lvl="1"/>
            <a:r>
              <a:rPr lang="de-DE" dirty="0" err="1" smtClean="0"/>
              <a:t>Gated</a:t>
            </a:r>
            <a:r>
              <a:rPr lang="de-DE" dirty="0" smtClean="0"/>
              <a:t> </a:t>
            </a:r>
            <a:r>
              <a:rPr lang="de-DE" dirty="0" err="1" smtClean="0"/>
              <a:t>Recurrent</a:t>
            </a:r>
            <a:r>
              <a:rPr lang="de-DE" dirty="0" smtClean="0"/>
              <a:t> Unit (GRU) </a:t>
            </a:r>
            <a:r>
              <a:rPr lang="de-DE" dirty="0" err="1" smtClean="0"/>
              <a:t>networks</a:t>
            </a:r>
            <a:endParaRPr lang="de-DE" dirty="0" smtClean="0"/>
          </a:p>
          <a:p>
            <a:pPr lvl="1"/>
            <a:r>
              <a:rPr lang="de-DE" dirty="0" smtClean="0"/>
              <a:t>Bi-</a:t>
            </a:r>
            <a:r>
              <a:rPr lang="de-DE" dirty="0" err="1" smtClean="0"/>
              <a:t>directional</a:t>
            </a:r>
            <a:r>
              <a:rPr lang="de-DE" dirty="0" smtClean="0"/>
              <a:t> GRU </a:t>
            </a:r>
            <a:r>
              <a:rPr lang="de-DE" dirty="0" err="1" smtClean="0"/>
              <a:t>networks</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grpSp>
        <p:nvGrpSpPr>
          <p:cNvPr id="9" name="Gruppieren 8"/>
          <p:cNvGrpSpPr/>
          <p:nvPr/>
        </p:nvGrpSpPr>
        <p:grpSpPr>
          <a:xfrm>
            <a:off x="2585414" y="3985697"/>
            <a:ext cx="7021172" cy="2196346"/>
            <a:chOff x="931863" y="3439086"/>
            <a:chExt cx="8219453" cy="2571189"/>
          </a:xfrm>
        </p:grpSpPr>
        <p:pic>
          <p:nvPicPr>
            <p:cNvPr id="7" name="Grafik 6"/>
            <p:cNvPicPr>
              <a:picLocks noChangeAspect="1"/>
            </p:cNvPicPr>
            <p:nvPr/>
          </p:nvPicPr>
          <p:blipFill>
            <a:blip r:embed="rId2"/>
            <a:stretch>
              <a:fillRect/>
            </a:stretch>
          </p:blipFill>
          <p:spPr>
            <a:xfrm>
              <a:off x="931863" y="3439086"/>
              <a:ext cx="4171178" cy="2571189"/>
            </a:xfrm>
            <a:prstGeom prst="rect">
              <a:avLst/>
            </a:prstGeom>
          </p:spPr>
        </p:pic>
        <p:pic>
          <p:nvPicPr>
            <p:cNvPr id="8" name="Grafik 7"/>
            <p:cNvPicPr>
              <a:picLocks noChangeAspect="1"/>
            </p:cNvPicPr>
            <p:nvPr/>
          </p:nvPicPr>
          <p:blipFill>
            <a:blip r:embed="rId3"/>
            <a:stretch>
              <a:fillRect/>
            </a:stretch>
          </p:blipFill>
          <p:spPr>
            <a:xfrm>
              <a:off x="5205757" y="3439086"/>
              <a:ext cx="3945559" cy="2571189"/>
            </a:xfrm>
            <a:prstGeom prst="rect">
              <a:avLst/>
            </a:prstGeom>
          </p:spPr>
        </p:pic>
      </p:grpSp>
    </p:spTree>
    <p:extLst>
      <p:ext uri="{BB962C8B-B14F-4D97-AF65-F5344CB8AC3E}">
        <p14:creationId xmlns:p14="http://schemas.microsoft.com/office/powerpoint/2010/main" val="27210797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RNNs </a:t>
            </a:r>
            <a:r>
              <a:rPr lang="de-DE" dirty="0" err="1" smtClean="0"/>
              <a:t>for</a:t>
            </a:r>
            <a:r>
              <a:rPr lang="de-DE" dirty="0" smtClean="0"/>
              <a:t> NLP</a:t>
            </a:r>
            <a:endParaRPr lang="de-AT" dirty="0"/>
          </a:p>
        </p:txBody>
      </p:sp>
      <p:sp>
        <p:nvSpPr>
          <p:cNvPr id="3" name="Inhaltsplatzhalter 2"/>
          <p:cNvSpPr>
            <a:spLocks noGrp="1"/>
          </p:cNvSpPr>
          <p:nvPr>
            <p:ph sz="quarter" idx="14"/>
          </p:nvPr>
        </p:nvSpPr>
        <p:spPr/>
        <p:txBody>
          <a:bodyPr/>
          <a:lstStyle/>
          <a:p>
            <a:r>
              <a:rPr lang="de-DE" dirty="0" err="1"/>
              <a:t>Captures</a:t>
            </a:r>
            <a:r>
              <a:rPr lang="de-DE" dirty="0"/>
              <a:t> </a:t>
            </a:r>
            <a:r>
              <a:rPr lang="de-DE" dirty="0" err="1"/>
              <a:t>the</a:t>
            </a:r>
            <a:r>
              <a:rPr lang="de-DE" dirty="0"/>
              <a:t> </a:t>
            </a:r>
            <a:r>
              <a:rPr lang="de-DE" dirty="0" err="1"/>
              <a:t>sequential</a:t>
            </a:r>
            <a:r>
              <a:rPr lang="de-DE" dirty="0"/>
              <a:t> </a:t>
            </a:r>
            <a:r>
              <a:rPr lang="de-DE" dirty="0" err="1"/>
              <a:t>aspect</a:t>
            </a:r>
            <a:r>
              <a:rPr lang="de-DE" dirty="0"/>
              <a:t> </a:t>
            </a:r>
            <a:r>
              <a:rPr lang="de-DE" dirty="0" err="1"/>
              <a:t>of</a:t>
            </a:r>
            <a:r>
              <a:rPr lang="de-DE" dirty="0"/>
              <a:t> </a:t>
            </a:r>
            <a:r>
              <a:rPr lang="de-DE" dirty="0" err="1"/>
              <a:t>texts</a:t>
            </a:r>
            <a:r>
              <a:rPr lang="de-DE" dirty="0"/>
              <a:t> </a:t>
            </a:r>
            <a:r>
              <a:rPr lang="de-DE" dirty="0" err="1"/>
              <a:t>very</a:t>
            </a:r>
            <a:r>
              <a:rPr lang="de-DE" dirty="0"/>
              <a:t> </a:t>
            </a:r>
            <a:r>
              <a:rPr lang="de-DE" dirty="0" err="1"/>
              <a:t>well</a:t>
            </a:r>
            <a:endParaRPr lang="de-DE" dirty="0"/>
          </a:p>
          <a:p>
            <a:r>
              <a:rPr lang="de-DE" dirty="0" err="1" smtClean="0"/>
              <a:t>Basically</a:t>
            </a:r>
            <a:r>
              <a:rPr lang="de-DE" dirty="0" smtClean="0"/>
              <a:t> </a:t>
            </a:r>
            <a:r>
              <a:rPr lang="de-DE" dirty="0" err="1" smtClean="0"/>
              <a:t>the</a:t>
            </a:r>
            <a:r>
              <a:rPr lang="de-DE" dirty="0" smtClean="0"/>
              <a:t> </a:t>
            </a:r>
            <a:r>
              <a:rPr lang="de-DE" dirty="0" err="1" smtClean="0"/>
              <a:t>standard</a:t>
            </a:r>
            <a:r>
              <a:rPr lang="de-DE" dirty="0" smtClean="0"/>
              <a:t> </a:t>
            </a:r>
            <a:r>
              <a:rPr lang="de-DE" dirty="0" err="1" smtClean="0"/>
              <a:t>if</a:t>
            </a:r>
            <a:r>
              <a:rPr lang="de-DE" dirty="0" smtClean="0"/>
              <a:t> </a:t>
            </a:r>
            <a:r>
              <a:rPr lang="de-DE" dirty="0" err="1" smtClean="0"/>
              <a:t>you</a:t>
            </a:r>
            <a:r>
              <a:rPr lang="de-DE" dirty="0" smtClean="0"/>
              <a:t> </a:t>
            </a:r>
            <a:r>
              <a:rPr lang="de-DE" dirty="0" err="1" smtClean="0"/>
              <a:t>are</a:t>
            </a:r>
            <a:r>
              <a:rPr lang="de-DE" dirty="0" smtClean="0"/>
              <a:t> not </a:t>
            </a:r>
            <a:r>
              <a:rPr lang="de-DE" dirty="0" err="1" smtClean="0"/>
              <a:t>using</a:t>
            </a:r>
            <a:r>
              <a:rPr lang="de-DE" dirty="0" smtClean="0"/>
              <a:t> </a:t>
            </a:r>
            <a:r>
              <a:rPr lang="de-DE" dirty="0" err="1" smtClean="0"/>
              <a:t>transformers</a:t>
            </a:r>
            <a:endParaRPr lang="de-DE" dirty="0" smtClean="0"/>
          </a:p>
          <a:p>
            <a:r>
              <a:rPr lang="de-DE" dirty="0" err="1" smtClean="0"/>
              <a:t>Used</a:t>
            </a:r>
            <a:r>
              <a:rPr lang="de-DE" dirty="0" smtClean="0"/>
              <a:t> </a:t>
            </a:r>
            <a:r>
              <a:rPr lang="de-DE" dirty="0" err="1" smtClean="0"/>
              <a:t>for</a:t>
            </a:r>
            <a:r>
              <a:rPr lang="de-DE" dirty="0" smtClean="0"/>
              <a:t> </a:t>
            </a:r>
            <a:r>
              <a:rPr lang="de-DE" dirty="0" err="1" smtClean="0"/>
              <a:t>classfication</a:t>
            </a:r>
            <a:r>
              <a:rPr lang="de-DE" dirty="0" smtClean="0"/>
              <a:t> </a:t>
            </a:r>
            <a:r>
              <a:rPr lang="de-DE" dirty="0" err="1" smtClean="0"/>
              <a:t>and</a:t>
            </a:r>
            <a:r>
              <a:rPr lang="de-DE" dirty="0" smtClean="0"/>
              <a:t> generative </a:t>
            </a:r>
            <a:r>
              <a:rPr lang="de-DE" dirty="0" err="1" smtClean="0"/>
              <a:t>tasks</a:t>
            </a:r>
            <a:endParaRPr lang="de-DE" dirty="0" smtClean="0"/>
          </a:p>
          <a:p>
            <a:r>
              <a:rPr lang="de-DE" dirty="0" err="1" smtClean="0"/>
              <a:t>Again</a:t>
            </a:r>
            <a:r>
              <a:rPr lang="de-DE" dirty="0" smtClean="0"/>
              <a:t> same </a:t>
            </a:r>
            <a:r>
              <a:rPr lang="de-DE" dirty="0" err="1" smtClean="0"/>
              <a:t>pros</a:t>
            </a:r>
            <a:r>
              <a:rPr lang="de-DE" dirty="0" smtClean="0"/>
              <a:t> </a:t>
            </a:r>
            <a:r>
              <a:rPr lang="de-DE" dirty="0" err="1" smtClean="0"/>
              <a:t>and</a:t>
            </a:r>
            <a:r>
              <a:rPr lang="de-DE" dirty="0" smtClean="0"/>
              <a:t> </a:t>
            </a:r>
            <a:r>
              <a:rPr lang="de-DE" dirty="0" err="1" smtClean="0"/>
              <a:t>cons</a:t>
            </a:r>
            <a:r>
              <a:rPr lang="de-DE" dirty="0" smtClean="0"/>
              <a:t> </a:t>
            </a:r>
            <a:r>
              <a:rPr lang="de-DE" dirty="0" err="1" smtClean="0"/>
              <a:t>of</a:t>
            </a:r>
            <a:r>
              <a:rPr lang="de-DE" dirty="0" smtClean="0"/>
              <a:t> classic ANNs</a:t>
            </a:r>
          </a:p>
          <a:p>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899258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Minimal </a:t>
            </a:r>
            <a:r>
              <a:rPr lang="de-DE" dirty="0" err="1" smtClean="0"/>
              <a:t>Keras</a:t>
            </a:r>
            <a:r>
              <a:rPr lang="de-DE" dirty="0" smtClean="0"/>
              <a:t> NLP RNN </a:t>
            </a:r>
            <a:r>
              <a:rPr lang="de-DE" dirty="0" err="1" smtClean="0"/>
              <a:t>Example</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9" name="Inhaltsplatzhalter 8"/>
          <p:cNvPicPr>
            <a:picLocks noGrp="1" noChangeAspect="1"/>
          </p:cNvPicPr>
          <p:nvPr>
            <p:ph sz="quarter" idx="14"/>
          </p:nvPr>
        </p:nvPicPr>
        <p:blipFill>
          <a:blip r:embed="rId2"/>
          <a:stretch>
            <a:fillRect/>
          </a:stretch>
        </p:blipFill>
        <p:spPr>
          <a:xfrm>
            <a:off x="931863" y="1976650"/>
            <a:ext cx="10328275" cy="3752424"/>
          </a:xfrm>
          <a:prstGeom prst="rect">
            <a:avLst/>
          </a:prstGeom>
        </p:spPr>
      </p:pic>
    </p:spTree>
    <p:extLst>
      <p:ext uri="{BB962C8B-B14F-4D97-AF65-F5344CB8AC3E}">
        <p14:creationId xmlns:p14="http://schemas.microsoft.com/office/powerpoint/2010/main" val="28321543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EE6941FA-CC11-0A7F-9375-BB9B5C20D8D1}"/>
              </a:ext>
            </a:extLst>
          </p:cNvPr>
          <p:cNvSpPr>
            <a:spLocks noGrp="1"/>
          </p:cNvSpPr>
          <p:nvPr>
            <p:ph type="ctrTitle"/>
          </p:nvPr>
        </p:nvSpPr>
        <p:spPr>
          <a:xfrm>
            <a:off x="649044" y="753034"/>
            <a:ext cx="6880340" cy="3887390"/>
          </a:xfrm>
        </p:spPr>
        <p:txBody>
          <a:bodyPr>
            <a:normAutofit/>
          </a:bodyPr>
          <a:lstStyle/>
          <a:p>
            <a:r>
              <a:rPr lang="de-DE" sz="8000" dirty="0" smtClean="0"/>
              <a:t>Transformers</a:t>
            </a:r>
            <a:endParaRPr lang="en-US" sz="8000" dirty="0"/>
          </a:p>
        </p:txBody>
      </p:sp>
      <p:sp>
        <p:nvSpPr>
          <p:cNvPr id="8" name="Subtitle 7">
            <a:extLst>
              <a:ext uri="{FF2B5EF4-FFF2-40B4-BE49-F238E27FC236}">
                <a16:creationId xmlns="" xmlns:a16="http://schemas.microsoft.com/office/drawing/2014/main"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3870" y="1617061"/>
            <a:ext cx="2891481" cy="3626602"/>
          </a:xfrm>
          <a:prstGeom prst="rect">
            <a:avLst/>
          </a:prstGeom>
        </p:spPr>
      </p:pic>
    </p:spTree>
    <p:extLst>
      <p:ext uri="{BB962C8B-B14F-4D97-AF65-F5344CB8AC3E}">
        <p14:creationId xmlns:p14="http://schemas.microsoft.com/office/powerpoint/2010/main" val="14969755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smtClean="0"/>
              <a:t>Attention</a:t>
            </a:r>
            <a:endParaRPr lang="de-AT" dirty="0"/>
          </a:p>
        </p:txBody>
      </p:sp>
      <p:sp>
        <p:nvSpPr>
          <p:cNvPr id="10" name="Inhaltsplatzhalter 9"/>
          <p:cNvSpPr>
            <a:spLocks noGrp="1"/>
          </p:cNvSpPr>
          <p:nvPr>
            <p:ph sz="quarter" idx="14"/>
          </p:nvPr>
        </p:nvSpPr>
        <p:spPr/>
        <p:txBody>
          <a:bodyPr/>
          <a:lstStyle/>
          <a:p>
            <a:r>
              <a:rPr lang="en-US" dirty="0"/>
              <a:t>The ability to focus on one thing and ignore others has a vital role in </a:t>
            </a:r>
            <a:r>
              <a:rPr lang="en-US" dirty="0" smtClean="0"/>
              <a:t>guiding cognition</a:t>
            </a:r>
          </a:p>
          <a:p>
            <a:r>
              <a:rPr lang="en-US" dirty="0"/>
              <a:t>Deep </a:t>
            </a:r>
            <a:r>
              <a:rPr lang="en-US" dirty="0" smtClean="0"/>
              <a:t>neural networks </a:t>
            </a:r>
            <a:r>
              <a:rPr lang="en-US" dirty="0"/>
              <a:t>naturally learn a form of implicit attention where they respond </a:t>
            </a:r>
            <a:r>
              <a:rPr lang="en-US" dirty="0" smtClean="0"/>
              <a:t>more strongly </a:t>
            </a:r>
            <a:r>
              <a:rPr lang="en-US" dirty="0"/>
              <a:t>to some parts of the data than </a:t>
            </a:r>
            <a:r>
              <a:rPr lang="en-US" dirty="0" smtClean="0"/>
              <a:t>others</a:t>
            </a:r>
          </a:p>
          <a:p>
            <a:r>
              <a:rPr lang="de-DE" dirty="0" err="1" smtClean="0"/>
              <a:t>We</a:t>
            </a:r>
            <a:r>
              <a:rPr lang="de-DE" dirty="0" smtClean="0"/>
              <a:t> </a:t>
            </a:r>
            <a:r>
              <a:rPr lang="de-DE" dirty="0" err="1" smtClean="0"/>
              <a:t>can</a:t>
            </a:r>
            <a:r>
              <a:rPr lang="de-DE" dirty="0" smtClean="0"/>
              <a:t> </a:t>
            </a:r>
            <a:r>
              <a:rPr lang="de-DE" dirty="0" err="1" smtClean="0"/>
              <a:t>add</a:t>
            </a:r>
            <a:r>
              <a:rPr lang="de-DE" dirty="0" smtClean="0"/>
              <a:t> explicit </a:t>
            </a:r>
            <a:r>
              <a:rPr lang="de-DE" dirty="0" err="1" smtClean="0"/>
              <a:t>attention</a:t>
            </a:r>
            <a:r>
              <a:rPr lang="de-DE" dirty="0" smtClean="0"/>
              <a:t> </a:t>
            </a:r>
            <a:r>
              <a:rPr lang="de-DE" dirty="0" err="1" smtClean="0"/>
              <a:t>by</a:t>
            </a:r>
            <a:r>
              <a:rPr lang="de-DE" dirty="0" smtClean="0"/>
              <a:t> </a:t>
            </a:r>
            <a:r>
              <a:rPr lang="de-DE" dirty="0" err="1" smtClean="0"/>
              <a:t>having</a:t>
            </a:r>
            <a:r>
              <a:rPr lang="de-DE" dirty="0" smtClean="0"/>
              <a:t> a </a:t>
            </a:r>
            <a:r>
              <a:rPr lang="de-DE" dirty="0" err="1" smtClean="0"/>
              <a:t>seperate</a:t>
            </a:r>
            <a:r>
              <a:rPr lang="de-DE" dirty="0" smtClean="0"/>
              <a:t> </a:t>
            </a:r>
            <a:r>
              <a:rPr lang="de-DE" dirty="0" err="1" smtClean="0"/>
              <a:t>attention</a:t>
            </a:r>
            <a:r>
              <a:rPr lang="de-DE" dirty="0" smtClean="0"/>
              <a:t> </a:t>
            </a:r>
            <a:r>
              <a:rPr lang="de-DE" dirty="0" err="1" smtClean="0"/>
              <a:t>model</a:t>
            </a:r>
            <a:endParaRPr lang="de-AT" dirty="0"/>
          </a:p>
        </p:txBody>
      </p:sp>
      <p:sp>
        <p:nvSpPr>
          <p:cNvPr id="3" name="Fußzeilenplatzhalter 2"/>
          <p:cNvSpPr>
            <a:spLocks noGrp="1"/>
          </p:cNvSpPr>
          <p:nvPr>
            <p:ph type="ftr" sz="quarter" idx="11"/>
          </p:nvPr>
        </p:nvSpPr>
        <p:spPr/>
        <p:txBody>
          <a:bodyPr/>
          <a:lstStyle/>
          <a:p>
            <a:r>
              <a:rPr lang="en-US" dirty="0" smtClean="0"/>
              <a:t>Natural Language Processing</a:t>
            </a:r>
            <a:endParaRPr lang="en-US" dirty="0"/>
          </a:p>
        </p:txBody>
      </p:sp>
      <p:sp>
        <p:nvSpPr>
          <p:cNvPr id="7" name="Datumsplatzhalter 6"/>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571836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Neural</a:t>
            </a:r>
            <a:r>
              <a:rPr lang="de-DE" dirty="0" smtClean="0"/>
              <a:t> Attention Models</a:t>
            </a:r>
            <a:endParaRPr lang="de-AT" dirty="0"/>
          </a:p>
        </p:txBody>
      </p:sp>
      <p:sp>
        <p:nvSpPr>
          <p:cNvPr id="3" name="Inhaltsplatzhalter 2"/>
          <p:cNvSpPr>
            <a:spLocks noGrp="1"/>
          </p:cNvSpPr>
          <p:nvPr>
            <p:ph sz="quarter" idx="14"/>
          </p:nvPr>
        </p:nvSpPr>
        <p:spPr>
          <a:xfrm>
            <a:off x="931863" y="1695450"/>
            <a:ext cx="6852894" cy="4314825"/>
          </a:xfrm>
        </p:spPr>
        <p:txBody>
          <a:bodyPr>
            <a:normAutofit/>
          </a:bodyPr>
          <a:lstStyle/>
          <a:p>
            <a:r>
              <a:rPr lang="en-US" dirty="0"/>
              <a:t>The network produces and extra </a:t>
            </a:r>
            <a:r>
              <a:rPr lang="en-US" dirty="0" smtClean="0"/>
              <a:t>output vector </a:t>
            </a:r>
            <a:r>
              <a:rPr lang="en-US" dirty="0"/>
              <a:t>used to </a:t>
            </a:r>
            <a:r>
              <a:rPr lang="en-US" dirty="0" smtClean="0"/>
              <a:t>parameterize </a:t>
            </a:r>
            <a:r>
              <a:rPr lang="en-US" dirty="0"/>
              <a:t>an </a:t>
            </a:r>
            <a:r>
              <a:rPr lang="en-US" dirty="0" smtClean="0"/>
              <a:t>attention model</a:t>
            </a:r>
            <a:endParaRPr lang="en-US" dirty="0"/>
          </a:p>
          <a:p>
            <a:r>
              <a:rPr lang="en-US" dirty="0"/>
              <a:t>The attention model then operates on </a:t>
            </a:r>
            <a:r>
              <a:rPr lang="en-US" dirty="0" smtClean="0"/>
              <a:t>some data </a:t>
            </a:r>
            <a:r>
              <a:rPr lang="en-US" dirty="0"/>
              <a:t>(image, audio sample, text to </a:t>
            </a:r>
            <a:r>
              <a:rPr lang="en-US" dirty="0" smtClean="0"/>
              <a:t>be translated</a:t>
            </a:r>
            <a:r>
              <a:rPr lang="en-US" dirty="0"/>
              <a:t>...) to create a fixed-size “</a:t>
            </a:r>
            <a:r>
              <a:rPr lang="en-US" dirty="0" smtClean="0"/>
              <a:t>glimpse” vector </a:t>
            </a:r>
            <a:r>
              <a:rPr lang="en-US" dirty="0"/>
              <a:t>that is passed to the network as </a:t>
            </a:r>
            <a:r>
              <a:rPr lang="en-US" dirty="0" smtClean="0"/>
              <a:t>input at </a:t>
            </a:r>
            <a:r>
              <a:rPr lang="en-US" dirty="0"/>
              <a:t>the next time step</a:t>
            </a:r>
          </a:p>
          <a:p>
            <a:r>
              <a:rPr lang="en-US" dirty="0"/>
              <a:t>The complete system is recurrent, even if </a:t>
            </a:r>
            <a:r>
              <a:rPr lang="en-US" dirty="0" smtClean="0"/>
              <a:t>the network </a:t>
            </a:r>
            <a:r>
              <a:rPr lang="en-US" dirty="0"/>
              <a:t>isn’t</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8607" y="1698978"/>
            <a:ext cx="3437385" cy="4311297"/>
          </a:xfrm>
          <a:prstGeom prst="rect">
            <a:avLst/>
          </a:prstGeom>
        </p:spPr>
      </p:pic>
    </p:spTree>
    <p:extLst>
      <p:ext uri="{BB962C8B-B14F-4D97-AF65-F5344CB8AC3E}">
        <p14:creationId xmlns:p14="http://schemas.microsoft.com/office/powerpoint/2010/main" val="39068410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Transformers</a:t>
            </a:r>
            <a:endParaRPr lang="de-AT" dirty="0"/>
          </a:p>
        </p:txBody>
      </p:sp>
      <p:sp>
        <p:nvSpPr>
          <p:cNvPr id="3" name="Inhaltsplatzhalter 2"/>
          <p:cNvSpPr>
            <a:spLocks noGrp="1"/>
          </p:cNvSpPr>
          <p:nvPr>
            <p:ph sz="quarter" idx="14"/>
          </p:nvPr>
        </p:nvSpPr>
        <p:spPr/>
        <p:txBody>
          <a:bodyPr/>
          <a:lstStyle/>
          <a:p>
            <a:r>
              <a:rPr lang="en-US" dirty="0"/>
              <a:t>Transformer networks take attention to its logical extreme: get rid of </a:t>
            </a:r>
            <a:r>
              <a:rPr lang="en-US" dirty="0" smtClean="0"/>
              <a:t>everything else </a:t>
            </a:r>
            <a:r>
              <a:rPr lang="en-US" dirty="0"/>
              <a:t>(recurrent state, convolutions, external memory) and just use attention </a:t>
            </a:r>
            <a:r>
              <a:rPr lang="en-US" dirty="0" smtClean="0"/>
              <a:t>to repeatedly </a:t>
            </a:r>
            <a:r>
              <a:rPr lang="en-US" dirty="0"/>
              <a:t>transform a complete </a:t>
            </a:r>
            <a:r>
              <a:rPr lang="en-US" dirty="0" smtClean="0"/>
              <a:t>sequence</a:t>
            </a:r>
          </a:p>
          <a:p>
            <a:r>
              <a:rPr lang="en-US" dirty="0" smtClean="0"/>
              <a:t>State-of-the-Art </a:t>
            </a:r>
            <a:r>
              <a:rPr lang="en-US" dirty="0"/>
              <a:t>for most NLP tasks like next-sentence </a:t>
            </a:r>
            <a:r>
              <a:rPr lang="en-US" dirty="0" smtClean="0"/>
              <a:t>prediction, question answering, reading comprehension, </a:t>
            </a:r>
            <a:r>
              <a:rPr lang="en-US" dirty="0"/>
              <a:t>sentiment analysis, paraphrasing, machine </a:t>
            </a:r>
            <a:r>
              <a:rPr lang="en-US" dirty="0" smtClean="0"/>
              <a:t>translation, document summarization, document generation, named </a:t>
            </a:r>
            <a:r>
              <a:rPr lang="en-US" dirty="0"/>
              <a:t>entity </a:t>
            </a:r>
            <a:r>
              <a:rPr lang="en-US" dirty="0" smtClean="0"/>
              <a:t>recognition</a:t>
            </a:r>
          </a:p>
          <a:p>
            <a:r>
              <a:rPr lang="en-US" dirty="0" smtClean="0"/>
              <a:t>Mostly using pre-trained transformers like GPT-3 (</a:t>
            </a:r>
            <a:r>
              <a:rPr lang="en-US" dirty="0" err="1" smtClean="0"/>
              <a:t>OpenAI</a:t>
            </a:r>
            <a:r>
              <a:rPr lang="en-US" dirty="0" smtClean="0"/>
              <a:t>) or BERT (Google) instead of training it yourself (fine-tuning possible)</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115503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EE6941FA-CC11-0A7F-9375-BB9B5C20D8D1}"/>
              </a:ext>
            </a:extLst>
          </p:cNvPr>
          <p:cNvSpPr>
            <a:spLocks noGrp="1"/>
          </p:cNvSpPr>
          <p:nvPr>
            <p:ph type="ctrTitle"/>
          </p:nvPr>
        </p:nvSpPr>
        <p:spPr>
          <a:xfrm>
            <a:off x="649044" y="753034"/>
            <a:ext cx="6880340" cy="3887390"/>
          </a:xfrm>
        </p:spPr>
        <p:txBody>
          <a:bodyPr>
            <a:normAutofit/>
          </a:bodyPr>
          <a:lstStyle/>
          <a:p>
            <a:r>
              <a:rPr lang="de-DE" sz="8000" dirty="0" smtClean="0"/>
              <a:t>Generative Models</a:t>
            </a:r>
            <a:endParaRPr lang="en-US" sz="8000" dirty="0"/>
          </a:p>
        </p:txBody>
      </p:sp>
      <p:sp>
        <p:nvSpPr>
          <p:cNvPr id="8" name="Subtitle 7">
            <a:extLst>
              <a:ext uri="{FF2B5EF4-FFF2-40B4-BE49-F238E27FC236}">
                <a16:creationId xmlns="" xmlns:a16="http://schemas.microsoft.com/office/drawing/2014/main" id="{204F5C65-182D-0615-3F81-ED6E8D28F62C}"/>
              </a:ext>
            </a:extLst>
          </p:cNvPr>
          <p:cNvSpPr>
            <a:spLocks noGrp="1"/>
          </p:cNvSpPr>
          <p:nvPr>
            <p:ph type="subTitle" idx="1"/>
          </p:nvPr>
        </p:nvSpPr>
        <p:spPr/>
        <p:txBody>
          <a:bodyPr/>
          <a:lstStyle/>
          <a:p>
            <a:r>
              <a:rPr lang="en-US" dirty="0" smtClean="0"/>
              <a:t>Sequence to Sequence Prediction</a:t>
            </a:r>
            <a:endParaRPr lang="en-US" dirty="0"/>
          </a:p>
        </p:txBody>
      </p:sp>
      <p:pic>
        <p:nvPicPr>
          <p:cNvPr id="17" name="Picture 16">
            <a:extLst>
              <a:ext uri="{FF2B5EF4-FFF2-40B4-BE49-F238E27FC236}">
                <a16:creationId xmlns=""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7221" y="1596241"/>
            <a:ext cx="3998809" cy="3626547"/>
          </a:xfrm>
          <a:prstGeom prst="rect">
            <a:avLst/>
          </a:prstGeom>
        </p:spPr>
      </p:pic>
      <p:cxnSp>
        <p:nvCxnSpPr>
          <p:cNvPr id="3" name="Gerade Verbindung mit Pfeil 2"/>
          <p:cNvCxnSpPr/>
          <p:nvPr/>
        </p:nvCxnSpPr>
        <p:spPr>
          <a:xfrm flipH="1">
            <a:off x="9003958" y="3385751"/>
            <a:ext cx="1070918" cy="683741"/>
          </a:xfrm>
          <a:prstGeom prst="straightConnector1">
            <a:avLst/>
          </a:prstGeom>
          <a:ln>
            <a:solidFill>
              <a:srgbClr val="F066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4330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err="1" smtClean="0"/>
              <a:t>Sequence</a:t>
            </a:r>
            <a:r>
              <a:rPr lang="de-DE" dirty="0" smtClean="0"/>
              <a:t> </a:t>
            </a:r>
            <a:r>
              <a:rPr lang="de-DE" dirty="0" err="1" smtClean="0"/>
              <a:t>to</a:t>
            </a:r>
            <a:r>
              <a:rPr lang="de-DE" dirty="0" smtClean="0"/>
              <a:t> </a:t>
            </a:r>
            <a:r>
              <a:rPr lang="de-DE" dirty="0" err="1" smtClean="0"/>
              <a:t>Sequence</a:t>
            </a:r>
            <a:r>
              <a:rPr lang="de-DE" dirty="0" smtClean="0"/>
              <a:t> Models</a:t>
            </a:r>
            <a:endParaRPr lang="de-AT" dirty="0"/>
          </a:p>
        </p:txBody>
      </p:sp>
      <p:sp>
        <p:nvSpPr>
          <p:cNvPr id="10" name="Inhaltsplatzhalter 9"/>
          <p:cNvSpPr>
            <a:spLocks noGrp="1"/>
          </p:cNvSpPr>
          <p:nvPr>
            <p:ph sz="quarter" idx="14"/>
          </p:nvPr>
        </p:nvSpPr>
        <p:spPr/>
        <p:txBody>
          <a:bodyPr/>
          <a:lstStyle/>
          <a:p>
            <a:r>
              <a:rPr lang="de-DE" dirty="0" smtClean="0"/>
              <a:t>(Hidden-)States (</a:t>
            </a:r>
            <a:r>
              <a:rPr lang="de-DE" dirty="0" smtClean="0">
                <a:solidFill>
                  <a:srgbClr val="124DA2"/>
                </a:solidFill>
              </a:rPr>
              <a:t>h</a:t>
            </a:r>
            <a:r>
              <a:rPr lang="de-DE" baseline="-25000" dirty="0" smtClean="0">
                <a:solidFill>
                  <a:srgbClr val="124DA2"/>
                </a:solidFill>
              </a:rPr>
              <a:t>0</a:t>
            </a:r>
            <a:r>
              <a:rPr lang="de-DE" dirty="0" smtClean="0"/>
              <a:t>) in RNNs </a:t>
            </a:r>
            <a:r>
              <a:rPr lang="de-DE" dirty="0" err="1" smtClean="0"/>
              <a:t>usually</a:t>
            </a:r>
            <a:r>
              <a:rPr lang="de-DE" dirty="0" smtClean="0"/>
              <a:t> </a:t>
            </a:r>
            <a:r>
              <a:rPr lang="de-DE" dirty="0" err="1" smtClean="0"/>
              <a:t>initialized</a:t>
            </a:r>
            <a:r>
              <a:rPr lang="de-DE" dirty="0" smtClean="0"/>
              <a:t> </a:t>
            </a:r>
            <a:r>
              <a:rPr lang="de-DE" dirty="0" err="1" smtClean="0"/>
              <a:t>with</a:t>
            </a:r>
            <a:r>
              <a:rPr lang="de-DE" dirty="0" smtClean="0"/>
              <a:t> </a:t>
            </a:r>
            <a:r>
              <a:rPr lang="de-DE" dirty="0" err="1" smtClean="0"/>
              <a:t>zeros</a:t>
            </a:r>
            <a:r>
              <a:rPr lang="de-DE" dirty="0" smtClean="0"/>
              <a:t>…</a:t>
            </a:r>
          </a:p>
          <a:p>
            <a:endParaRPr lang="de-AT" dirty="0"/>
          </a:p>
        </p:txBody>
      </p:sp>
      <p:sp>
        <p:nvSpPr>
          <p:cNvPr id="3" name="Fußzeilenplatzhalter 2"/>
          <p:cNvSpPr>
            <a:spLocks noGrp="1"/>
          </p:cNvSpPr>
          <p:nvPr>
            <p:ph type="ftr" sz="quarter" idx="11"/>
          </p:nvPr>
        </p:nvSpPr>
        <p:spPr/>
        <p:txBody>
          <a:bodyPr/>
          <a:lstStyle/>
          <a:p>
            <a:r>
              <a:rPr lang="en-US" dirty="0" smtClean="0"/>
              <a:t>Natural Language Processing</a:t>
            </a:r>
            <a:endParaRPr lang="en-US" dirty="0"/>
          </a:p>
        </p:txBody>
      </p:sp>
      <p:sp>
        <p:nvSpPr>
          <p:cNvPr id="7" name="Datumsplatzhalter 6"/>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1" name="Grafik 10"/>
          <p:cNvPicPr>
            <a:picLocks noChangeAspect="1"/>
          </p:cNvPicPr>
          <p:nvPr/>
        </p:nvPicPr>
        <p:blipFill>
          <a:blip r:embed="rId2"/>
          <a:stretch>
            <a:fillRect/>
          </a:stretch>
        </p:blipFill>
        <p:spPr>
          <a:xfrm>
            <a:off x="2703671" y="2257425"/>
            <a:ext cx="6019800" cy="3752850"/>
          </a:xfrm>
          <a:prstGeom prst="rect">
            <a:avLst/>
          </a:prstGeom>
        </p:spPr>
      </p:pic>
    </p:spTree>
    <p:extLst>
      <p:ext uri="{BB962C8B-B14F-4D97-AF65-F5344CB8AC3E}">
        <p14:creationId xmlns:p14="http://schemas.microsoft.com/office/powerpoint/2010/main" val="27910542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EE6941FA-CC11-0A7F-9375-BB9B5C20D8D1}"/>
              </a:ext>
            </a:extLst>
          </p:cNvPr>
          <p:cNvSpPr>
            <a:spLocks noGrp="1"/>
          </p:cNvSpPr>
          <p:nvPr>
            <p:ph type="ctrTitle"/>
          </p:nvPr>
        </p:nvSpPr>
        <p:spPr/>
        <p:txBody>
          <a:bodyPr/>
          <a:lstStyle/>
          <a:p>
            <a:r>
              <a:rPr lang="de-AT" dirty="0" err="1" smtClean="0"/>
              <a:t>Artificial</a:t>
            </a:r>
            <a:r>
              <a:rPr lang="de-AT" dirty="0"/>
              <a:t/>
            </a:r>
            <a:br>
              <a:rPr lang="de-AT" dirty="0"/>
            </a:br>
            <a:r>
              <a:rPr lang="de-AT" dirty="0" err="1" smtClean="0"/>
              <a:t>Neural</a:t>
            </a:r>
            <a:r>
              <a:rPr lang="de-AT" dirty="0"/>
              <a:t/>
            </a:r>
            <a:br>
              <a:rPr lang="de-AT" dirty="0"/>
            </a:br>
            <a:r>
              <a:rPr lang="de-AT" dirty="0" smtClean="0"/>
              <a:t>Networks</a:t>
            </a:r>
            <a:endParaRPr lang="en-US" dirty="0"/>
          </a:p>
        </p:txBody>
      </p:sp>
      <p:sp>
        <p:nvSpPr>
          <p:cNvPr id="8" name="Subtitle 7">
            <a:extLst>
              <a:ext uri="{FF2B5EF4-FFF2-40B4-BE49-F238E27FC236}">
                <a16:creationId xmlns="" xmlns:a16="http://schemas.microsoft.com/office/drawing/2014/main"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7077" y="2563770"/>
            <a:ext cx="3660365" cy="1730460"/>
          </a:xfrm>
          <a:prstGeom prst="rect">
            <a:avLst/>
          </a:prstGeom>
        </p:spPr>
      </p:pic>
    </p:spTree>
    <p:extLst>
      <p:ext uri="{BB962C8B-B14F-4D97-AF65-F5344CB8AC3E}">
        <p14:creationId xmlns:p14="http://schemas.microsoft.com/office/powerpoint/2010/main" val="41776664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Sequence</a:t>
            </a:r>
            <a:r>
              <a:rPr lang="de-DE" dirty="0" smtClean="0"/>
              <a:t> </a:t>
            </a:r>
            <a:r>
              <a:rPr lang="de-DE" dirty="0" err="1" smtClean="0"/>
              <a:t>to</a:t>
            </a:r>
            <a:r>
              <a:rPr lang="de-DE" dirty="0" smtClean="0"/>
              <a:t> </a:t>
            </a:r>
            <a:r>
              <a:rPr lang="de-DE" dirty="0" err="1" smtClean="0"/>
              <a:t>Sequence</a:t>
            </a:r>
            <a:r>
              <a:rPr lang="de-DE" dirty="0" smtClean="0"/>
              <a:t> Models</a:t>
            </a:r>
            <a:endParaRPr lang="de-AT" dirty="0"/>
          </a:p>
        </p:txBody>
      </p:sp>
      <p:sp>
        <p:nvSpPr>
          <p:cNvPr id="3" name="Inhaltsplatzhalter 2"/>
          <p:cNvSpPr>
            <a:spLocks noGrp="1"/>
          </p:cNvSpPr>
          <p:nvPr>
            <p:ph sz="quarter" idx="14"/>
          </p:nvPr>
        </p:nvSpPr>
        <p:spPr/>
        <p:txBody>
          <a:bodyPr/>
          <a:lstStyle/>
          <a:p>
            <a:r>
              <a:rPr lang="de-DE" dirty="0" smtClean="0"/>
              <a:t>…BUT </a:t>
            </a:r>
            <a:r>
              <a:rPr lang="de-DE" dirty="0" err="1" smtClean="0"/>
              <a:t>we</a:t>
            </a:r>
            <a:r>
              <a:rPr lang="de-DE" dirty="0" smtClean="0"/>
              <a:t> </a:t>
            </a:r>
            <a:r>
              <a:rPr lang="de-DE" dirty="0" err="1" smtClean="0"/>
              <a:t>could</a:t>
            </a:r>
            <a:r>
              <a:rPr lang="de-DE" dirty="0" smtClean="0"/>
              <a:t> also </a:t>
            </a:r>
            <a:r>
              <a:rPr lang="de-DE" dirty="0" err="1" smtClean="0"/>
              <a:t>initialize</a:t>
            </a:r>
            <a:r>
              <a:rPr lang="de-DE" dirty="0" smtClean="0"/>
              <a:t> </a:t>
            </a:r>
            <a:r>
              <a:rPr lang="de-DE" dirty="0" err="1" smtClean="0"/>
              <a:t>them</a:t>
            </a:r>
            <a:r>
              <a:rPr lang="de-DE" dirty="0" smtClean="0"/>
              <a:t> </a:t>
            </a:r>
            <a:r>
              <a:rPr lang="de-DE" dirty="0" err="1" smtClean="0"/>
              <a:t>with</a:t>
            </a:r>
            <a:r>
              <a:rPr lang="de-DE" dirty="0" smtClean="0"/>
              <a:t> </a:t>
            </a:r>
            <a:r>
              <a:rPr lang="de-DE" dirty="0" err="1" smtClean="0"/>
              <a:t>the</a:t>
            </a:r>
            <a:r>
              <a:rPr lang="de-DE" dirty="0" smtClean="0"/>
              <a:t> </a:t>
            </a:r>
            <a:r>
              <a:rPr lang="de-DE" dirty="0" err="1" smtClean="0"/>
              <a:t>state</a:t>
            </a:r>
            <a:r>
              <a:rPr lang="de-DE" dirty="0" smtClean="0"/>
              <a:t> </a:t>
            </a:r>
            <a:r>
              <a:rPr lang="de-DE" dirty="0" err="1" smtClean="0"/>
              <a:t>information</a:t>
            </a:r>
            <a:r>
              <a:rPr lang="de-DE" dirty="0" smtClean="0"/>
              <a:t> </a:t>
            </a:r>
            <a:r>
              <a:rPr lang="de-DE" dirty="0" err="1" smtClean="0"/>
              <a:t>of</a:t>
            </a:r>
            <a:r>
              <a:rPr lang="de-DE" dirty="0" smtClean="0"/>
              <a:t> </a:t>
            </a:r>
            <a:r>
              <a:rPr lang="de-DE" dirty="0" err="1" smtClean="0"/>
              <a:t>another</a:t>
            </a:r>
            <a:r>
              <a:rPr lang="de-DE" dirty="0" smtClean="0"/>
              <a:t> </a:t>
            </a:r>
            <a:r>
              <a:rPr lang="de-DE" dirty="0" err="1" smtClean="0"/>
              <a:t>net</a:t>
            </a:r>
            <a:endParaRPr lang="de-DE" dirty="0" smtClean="0"/>
          </a:p>
          <a:p>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rafik 6"/>
          <p:cNvPicPr>
            <a:picLocks noChangeAspect="1"/>
          </p:cNvPicPr>
          <p:nvPr/>
        </p:nvPicPr>
        <p:blipFill>
          <a:blip r:embed="rId2"/>
          <a:stretch>
            <a:fillRect/>
          </a:stretch>
        </p:blipFill>
        <p:spPr>
          <a:xfrm>
            <a:off x="1918052" y="2594832"/>
            <a:ext cx="7591038" cy="3478892"/>
          </a:xfrm>
          <a:prstGeom prst="rect">
            <a:avLst/>
          </a:prstGeom>
        </p:spPr>
      </p:pic>
    </p:spTree>
    <p:extLst>
      <p:ext uri="{BB962C8B-B14F-4D97-AF65-F5344CB8AC3E}">
        <p14:creationId xmlns:p14="http://schemas.microsoft.com/office/powerpoint/2010/main" val="37040883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pieren 13"/>
          <p:cNvGrpSpPr/>
          <p:nvPr/>
        </p:nvGrpSpPr>
        <p:grpSpPr>
          <a:xfrm>
            <a:off x="1236821" y="2477273"/>
            <a:ext cx="8953500" cy="3993549"/>
            <a:chOff x="1236821" y="2147759"/>
            <a:chExt cx="8953500" cy="3993549"/>
          </a:xfrm>
        </p:grpSpPr>
        <p:pic>
          <p:nvPicPr>
            <p:cNvPr id="7" name="Grafik 6"/>
            <p:cNvPicPr>
              <a:picLocks noChangeAspect="1"/>
            </p:cNvPicPr>
            <p:nvPr/>
          </p:nvPicPr>
          <p:blipFill>
            <a:blip r:embed="rId2"/>
            <a:stretch>
              <a:fillRect/>
            </a:stretch>
          </p:blipFill>
          <p:spPr>
            <a:xfrm>
              <a:off x="1236821" y="2147759"/>
              <a:ext cx="8953500" cy="3600450"/>
            </a:xfrm>
            <a:prstGeom prst="rect">
              <a:avLst/>
            </a:prstGeom>
          </p:spPr>
        </p:pic>
        <p:cxnSp>
          <p:nvCxnSpPr>
            <p:cNvPr id="9" name="Gerade Verbindung mit Pfeil 8"/>
            <p:cNvCxnSpPr/>
            <p:nvPr/>
          </p:nvCxnSpPr>
          <p:spPr>
            <a:xfrm flipV="1">
              <a:off x="6236043" y="5239266"/>
              <a:ext cx="1" cy="508943"/>
            </a:xfrm>
            <a:prstGeom prst="straightConnector1">
              <a:avLst/>
            </a:prstGeom>
            <a:ln w="19050">
              <a:solidFill>
                <a:srgbClr val="124D9B"/>
              </a:solidFill>
              <a:tailEnd type="triangle"/>
            </a:ln>
          </p:spPr>
          <p:style>
            <a:lnRef idx="1">
              <a:schemeClr val="accent1"/>
            </a:lnRef>
            <a:fillRef idx="0">
              <a:schemeClr val="accent1"/>
            </a:fillRef>
            <a:effectRef idx="0">
              <a:schemeClr val="accent1"/>
            </a:effectRef>
            <a:fontRef idx="minor">
              <a:schemeClr val="tx1"/>
            </a:fontRef>
          </p:style>
        </p:cxnSp>
        <p:sp>
          <p:nvSpPr>
            <p:cNvPr id="11" name="Textfeld 10"/>
            <p:cNvSpPr txBox="1"/>
            <p:nvPr/>
          </p:nvSpPr>
          <p:spPr>
            <a:xfrm>
              <a:off x="4312508" y="5771976"/>
              <a:ext cx="3847070" cy="369332"/>
            </a:xfrm>
            <a:prstGeom prst="rect">
              <a:avLst/>
            </a:prstGeom>
            <a:noFill/>
          </p:spPr>
          <p:txBody>
            <a:bodyPr wrap="square" rtlCol="0">
              <a:spAutoFit/>
            </a:bodyPr>
            <a:lstStyle/>
            <a:p>
              <a:pPr algn="ctr"/>
              <a:r>
                <a:rPr lang="de-DE" dirty="0" smtClean="0">
                  <a:solidFill>
                    <a:srgbClr val="124D9B"/>
                  </a:solidFill>
                </a:rPr>
                <a:t>Random </a:t>
              </a:r>
              <a:r>
                <a:rPr lang="de-DE" dirty="0" err="1" smtClean="0">
                  <a:solidFill>
                    <a:srgbClr val="124D9B"/>
                  </a:solidFill>
                </a:rPr>
                <a:t>word</a:t>
              </a:r>
              <a:r>
                <a:rPr lang="de-DE" dirty="0" smtClean="0">
                  <a:solidFill>
                    <a:srgbClr val="124D9B"/>
                  </a:solidFill>
                </a:rPr>
                <a:t> </a:t>
              </a:r>
              <a:r>
                <a:rPr lang="de-DE" dirty="0" err="1" smtClean="0">
                  <a:solidFill>
                    <a:srgbClr val="124D9B"/>
                  </a:solidFill>
                </a:rPr>
                <a:t>as</a:t>
              </a:r>
              <a:r>
                <a:rPr lang="de-DE" dirty="0" smtClean="0">
                  <a:solidFill>
                    <a:srgbClr val="124D9B"/>
                  </a:solidFill>
                </a:rPr>
                <a:t> initial </a:t>
              </a:r>
              <a:r>
                <a:rPr lang="de-DE" dirty="0" err="1" smtClean="0">
                  <a:solidFill>
                    <a:srgbClr val="124D9B"/>
                  </a:solidFill>
                </a:rPr>
                <a:t>input</a:t>
              </a:r>
              <a:endParaRPr lang="de-AT" dirty="0">
                <a:solidFill>
                  <a:srgbClr val="124D9B"/>
                </a:solidFill>
              </a:endParaRPr>
            </a:p>
          </p:txBody>
        </p:sp>
      </p:grpSp>
      <p:sp>
        <p:nvSpPr>
          <p:cNvPr id="2" name="Titel 1"/>
          <p:cNvSpPr>
            <a:spLocks noGrp="1"/>
          </p:cNvSpPr>
          <p:nvPr>
            <p:ph type="title"/>
          </p:nvPr>
        </p:nvSpPr>
        <p:spPr/>
        <p:txBody>
          <a:bodyPr>
            <a:normAutofit fontScale="90000"/>
          </a:bodyPr>
          <a:lstStyle/>
          <a:p>
            <a:r>
              <a:rPr lang="de-DE" dirty="0" err="1" smtClean="0"/>
              <a:t>Sequence</a:t>
            </a:r>
            <a:r>
              <a:rPr lang="de-DE" dirty="0" smtClean="0"/>
              <a:t> </a:t>
            </a:r>
            <a:r>
              <a:rPr lang="de-DE" dirty="0" err="1" smtClean="0"/>
              <a:t>to</a:t>
            </a:r>
            <a:r>
              <a:rPr lang="de-DE" dirty="0" smtClean="0"/>
              <a:t> </a:t>
            </a:r>
            <a:r>
              <a:rPr lang="de-DE" dirty="0" err="1" smtClean="0"/>
              <a:t>Sequence</a:t>
            </a:r>
            <a:r>
              <a:rPr lang="de-DE" dirty="0" smtClean="0"/>
              <a:t> Models</a:t>
            </a:r>
            <a:endParaRPr lang="de-AT" dirty="0"/>
          </a:p>
        </p:txBody>
      </p:sp>
      <p:sp>
        <p:nvSpPr>
          <p:cNvPr id="3" name="Inhaltsplatzhalter 2"/>
          <p:cNvSpPr>
            <a:spLocks noGrp="1"/>
          </p:cNvSpPr>
          <p:nvPr>
            <p:ph sz="quarter" idx="14"/>
          </p:nvPr>
        </p:nvSpPr>
        <p:spPr/>
        <p:txBody>
          <a:bodyPr/>
          <a:lstStyle/>
          <a:p>
            <a:r>
              <a:rPr lang="de-DE" dirty="0" err="1" smtClean="0"/>
              <a:t>For</a:t>
            </a:r>
            <a:r>
              <a:rPr lang="de-DE" dirty="0" smtClean="0"/>
              <a:t> </a:t>
            </a:r>
            <a:r>
              <a:rPr lang="de-DE" dirty="0" err="1" smtClean="0"/>
              <a:t>example</a:t>
            </a:r>
            <a:r>
              <a:rPr lang="de-DE" dirty="0" smtClean="0"/>
              <a:t>, </a:t>
            </a:r>
            <a:r>
              <a:rPr lang="de-DE" dirty="0" err="1" smtClean="0"/>
              <a:t>two</a:t>
            </a:r>
            <a:r>
              <a:rPr lang="de-DE" dirty="0" smtClean="0"/>
              <a:t> </a:t>
            </a:r>
            <a:r>
              <a:rPr lang="de-DE" dirty="0" err="1" smtClean="0"/>
              <a:t>coupled</a:t>
            </a:r>
            <a:r>
              <a:rPr lang="de-DE" dirty="0" smtClean="0"/>
              <a:t> (</a:t>
            </a:r>
            <a:r>
              <a:rPr lang="de-DE" dirty="0" err="1" smtClean="0">
                <a:solidFill>
                  <a:srgbClr val="FC5D73"/>
                </a:solidFill>
              </a:rPr>
              <a:t>english</a:t>
            </a:r>
            <a:r>
              <a:rPr lang="de-DE" dirty="0" smtClean="0"/>
              <a:t> </a:t>
            </a:r>
            <a:r>
              <a:rPr lang="de-DE" dirty="0" err="1" smtClean="0"/>
              <a:t>and</a:t>
            </a:r>
            <a:r>
              <a:rPr lang="de-DE" dirty="0" smtClean="0"/>
              <a:t> </a:t>
            </a:r>
            <a:r>
              <a:rPr lang="de-DE" dirty="0" err="1" smtClean="0">
                <a:solidFill>
                  <a:srgbClr val="124D9B"/>
                </a:solidFill>
              </a:rPr>
              <a:t>japanese</a:t>
            </a:r>
            <a:r>
              <a:rPr lang="de-DE" dirty="0" smtClean="0"/>
              <a:t>) </a:t>
            </a:r>
            <a:r>
              <a:rPr lang="de-DE" dirty="0" err="1" smtClean="0"/>
              <a:t>nets</a:t>
            </a:r>
            <a:r>
              <a:rPr lang="de-DE" dirty="0" smtClean="0"/>
              <a:t> </a:t>
            </a:r>
            <a:r>
              <a:rPr lang="de-DE" dirty="0" err="1" smtClean="0"/>
              <a:t>for</a:t>
            </a:r>
            <a:r>
              <a:rPr lang="de-DE" dirty="0" smtClean="0"/>
              <a:t> </a:t>
            </a:r>
            <a:r>
              <a:rPr lang="de-DE" dirty="0" err="1" smtClean="0"/>
              <a:t>machine</a:t>
            </a:r>
            <a:r>
              <a:rPr lang="de-DE" dirty="0" smtClean="0"/>
              <a:t> </a:t>
            </a:r>
            <a:r>
              <a:rPr lang="de-DE" dirty="0" err="1" smtClean="0"/>
              <a:t>translation</a:t>
            </a:r>
            <a:r>
              <a:rPr lang="de-DE" dirty="0" smtClean="0"/>
              <a:t>:</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5385126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Seq2Seq </a:t>
            </a:r>
            <a:r>
              <a:rPr lang="de-DE" dirty="0" err="1" smtClean="0"/>
              <a:t>Applications</a:t>
            </a:r>
            <a:endParaRPr lang="de-AT" dirty="0"/>
          </a:p>
        </p:txBody>
      </p:sp>
      <p:sp>
        <p:nvSpPr>
          <p:cNvPr id="3" name="Inhaltsplatzhalter 2"/>
          <p:cNvSpPr>
            <a:spLocks noGrp="1"/>
          </p:cNvSpPr>
          <p:nvPr>
            <p:ph sz="quarter" idx="14"/>
          </p:nvPr>
        </p:nvSpPr>
        <p:spPr/>
        <p:txBody>
          <a:bodyPr/>
          <a:lstStyle/>
          <a:p>
            <a:r>
              <a:rPr lang="de-DE" dirty="0" err="1" smtClean="0"/>
              <a:t>Machine</a:t>
            </a:r>
            <a:r>
              <a:rPr lang="de-DE" dirty="0" smtClean="0"/>
              <a:t> </a:t>
            </a:r>
            <a:r>
              <a:rPr lang="de-DE" dirty="0" err="1" smtClean="0"/>
              <a:t>translation</a:t>
            </a:r>
            <a:endParaRPr lang="de-DE" dirty="0" smtClean="0"/>
          </a:p>
          <a:p>
            <a:r>
              <a:rPr lang="de-DE" dirty="0" smtClean="0"/>
              <a:t>Image </a:t>
            </a:r>
            <a:r>
              <a:rPr lang="de-DE" dirty="0" err="1" smtClean="0"/>
              <a:t>captioning</a:t>
            </a:r>
            <a:endParaRPr lang="de-DE" dirty="0" smtClean="0"/>
          </a:p>
          <a:p>
            <a:r>
              <a:rPr lang="de-DE" dirty="0" smtClean="0"/>
              <a:t>Video </a:t>
            </a:r>
            <a:r>
              <a:rPr lang="de-DE" dirty="0" err="1" smtClean="0"/>
              <a:t>captioning</a:t>
            </a:r>
            <a:endParaRPr lang="de-DE" dirty="0" smtClean="0"/>
          </a:p>
          <a:p>
            <a:r>
              <a:rPr lang="de-DE" dirty="0" smtClean="0"/>
              <a:t>Video </a:t>
            </a:r>
            <a:r>
              <a:rPr lang="de-DE" dirty="0" err="1" smtClean="0"/>
              <a:t>generation</a:t>
            </a:r>
            <a:endParaRPr lang="de-DE" dirty="0" smtClean="0"/>
          </a:p>
          <a:p>
            <a:r>
              <a:rPr lang="de-DE" dirty="0" err="1" smtClean="0"/>
              <a:t>Dialogue</a:t>
            </a:r>
            <a:endParaRPr lang="de-DE" dirty="0" smtClean="0"/>
          </a:p>
          <a:p>
            <a:r>
              <a:rPr lang="de-DE" dirty="0" smtClean="0"/>
              <a:t>…</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186398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EE6941FA-CC11-0A7F-9375-BB9B5C20D8D1}"/>
              </a:ext>
            </a:extLst>
          </p:cNvPr>
          <p:cNvSpPr>
            <a:spLocks noGrp="1"/>
          </p:cNvSpPr>
          <p:nvPr>
            <p:ph type="ctrTitle"/>
          </p:nvPr>
        </p:nvSpPr>
        <p:spPr>
          <a:xfrm>
            <a:off x="649044" y="753034"/>
            <a:ext cx="6880340" cy="3887390"/>
          </a:xfrm>
        </p:spPr>
        <p:txBody>
          <a:bodyPr>
            <a:normAutofit/>
          </a:bodyPr>
          <a:lstStyle/>
          <a:p>
            <a:r>
              <a:rPr lang="de-DE" sz="8000" dirty="0" smtClean="0"/>
              <a:t>Sentiment Analysis</a:t>
            </a:r>
            <a:endParaRPr lang="en-US" sz="8000" dirty="0"/>
          </a:p>
        </p:txBody>
      </p:sp>
      <p:sp>
        <p:nvSpPr>
          <p:cNvPr id="8" name="Subtitle 7">
            <a:extLst>
              <a:ext uri="{FF2B5EF4-FFF2-40B4-BE49-F238E27FC236}">
                <a16:creationId xmlns="" xmlns:a16="http://schemas.microsoft.com/office/drawing/2014/main"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7221" y="2159375"/>
            <a:ext cx="3998809" cy="2500279"/>
          </a:xfrm>
          <a:prstGeom prst="rect">
            <a:avLst/>
          </a:prstGeom>
        </p:spPr>
      </p:pic>
      <p:sp>
        <p:nvSpPr>
          <p:cNvPr id="2" name="Textfeld 1"/>
          <p:cNvSpPr txBox="1"/>
          <p:nvPr/>
        </p:nvSpPr>
        <p:spPr>
          <a:xfrm>
            <a:off x="8155459" y="4640424"/>
            <a:ext cx="3970638" cy="276999"/>
          </a:xfrm>
          <a:prstGeom prst="rect">
            <a:avLst/>
          </a:prstGeom>
          <a:noFill/>
        </p:spPr>
        <p:txBody>
          <a:bodyPr wrap="square" rtlCol="0">
            <a:spAutoFit/>
          </a:bodyPr>
          <a:lstStyle/>
          <a:p>
            <a:pPr algn="ctr"/>
            <a:r>
              <a:rPr lang="de-DE" sz="1200" dirty="0" smtClean="0">
                <a:solidFill>
                  <a:schemeClr val="bg1">
                    <a:lumMod val="75000"/>
                  </a:schemeClr>
                </a:solidFill>
              </a:rPr>
              <a:t>Source: </a:t>
            </a:r>
            <a:r>
              <a:rPr lang="de-DE" sz="1200" dirty="0">
                <a:solidFill>
                  <a:schemeClr val="bg1">
                    <a:lumMod val="75000"/>
                  </a:schemeClr>
                </a:solidFill>
              </a:rPr>
              <a:t>https://monkeylearn.com/</a:t>
            </a:r>
            <a:endParaRPr lang="de-AT" sz="1200" dirty="0">
              <a:solidFill>
                <a:schemeClr val="bg1">
                  <a:lumMod val="75000"/>
                </a:schemeClr>
              </a:solidFill>
            </a:endParaRPr>
          </a:p>
        </p:txBody>
      </p:sp>
    </p:spTree>
    <p:extLst>
      <p:ext uri="{BB962C8B-B14F-4D97-AF65-F5344CB8AC3E}">
        <p14:creationId xmlns:p14="http://schemas.microsoft.com/office/powerpoint/2010/main" val="34493660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smtClean="0"/>
              <a:t>Sentiment Analysis</a:t>
            </a:r>
            <a:endParaRPr lang="de-AT" dirty="0"/>
          </a:p>
        </p:txBody>
      </p:sp>
      <p:sp>
        <p:nvSpPr>
          <p:cNvPr id="10" name="Inhaltsplatzhalter 9"/>
          <p:cNvSpPr>
            <a:spLocks noGrp="1"/>
          </p:cNvSpPr>
          <p:nvPr>
            <p:ph sz="quarter" idx="14"/>
          </p:nvPr>
        </p:nvSpPr>
        <p:spPr/>
        <p:txBody>
          <a:bodyPr>
            <a:normAutofit fontScale="70000" lnSpcReduction="20000"/>
          </a:bodyPr>
          <a:lstStyle/>
          <a:p>
            <a:r>
              <a:rPr lang="de-DE" dirty="0" err="1" smtClean="0"/>
              <a:t>Why</a:t>
            </a:r>
            <a:r>
              <a:rPr lang="de-DE" dirty="0" smtClean="0"/>
              <a:t> </a:t>
            </a:r>
            <a:r>
              <a:rPr lang="de-DE" dirty="0" err="1" smtClean="0"/>
              <a:t>sentiment</a:t>
            </a:r>
            <a:r>
              <a:rPr lang="de-DE" dirty="0" smtClean="0"/>
              <a:t> </a:t>
            </a:r>
            <a:r>
              <a:rPr lang="de-DE" dirty="0" err="1" smtClean="0"/>
              <a:t>analysis</a:t>
            </a:r>
            <a:r>
              <a:rPr lang="de-DE" dirty="0" smtClean="0"/>
              <a:t> </a:t>
            </a:r>
            <a:r>
              <a:rPr lang="de-DE" dirty="0" err="1" smtClean="0"/>
              <a:t>is</a:t>
            </a:r>
            <a:r>
              <a:rPr lang="de-DE" dirty="0" smtClean="0"/>
              <a:t> </a:t>
            </a:r>
            <a:r>
              <a:rPr lang="de-DE" dirty="0" err="1" smtClean="0"/>
              <a:t>important</a:t>
            </a:r>
            <a:r>
              <a:rPr lang="de-DE" dirty="0" smtClean="0"/>
              <a:t> (</a:t>
            </a:r>
            <a:r>
              <a:rPr lang="de-DE" dirty="0" err="1" smtClean="0"/>
              <a:t>according</a:t>
            </a:r>
            <a:r>
              <a:rPr lang="de-DE" dirty="0" smtClean="0"/>
              <a:t> </a:t>
            </a:r>
            <a:r>
              <a:rPr lang="de-DE" dirty="0" err="1" smtClean="0"/>
              <a:t>to</a:t>
            </a:r>
            <a:r>
              <a:rPr lang="de-DE" dirty="0" smtClean="0"/>
              <a:t> </a:t>
            </a:r>
            <a:r>
              <a:rPr lang="de-DE" dirty="0" smtClean="0">
                <a:hlinkClick r:id="rId2"/>
              </a:rPr>
              <a:t>Microsoft</a:t>
            </a:r>
            <a:r>
              <a:rPr lang="de-DE" dirty="0" smtClean="0"/>
              <a:t>):</a:t>
            </a:r>
            <a:endParaRPr lang="en-US" dirty="0"/>
          </a:p>
          <a:p>
            <a:pPr lvl="1"/>
            <a:r>
              <a:rPr lang="en-US" b="1" dirty="0" smtClean="0"/>
              <a:t>Social </a:t>
            </a:r>
            <a:r>
              <a:rPr lang="en-US" b="1" dirty="0"/>
              <a:t>and brand </a:t>
            </a:r>
            <a:r>
              <a:rPr lang="en-US" b="1" dirty="0" smtClean="0"/>
              <a:t>monitoring: </a:t>
            </a:r>
            <a:r>
              <a:rPr lang="en-US" dirty="0"/>
              <a:t>Analyzing real-time customer interactions and comments on your social channels about your brand, product, and business can offer insights into how your customers feel about all three. Companies can also use sentiment analysis of previous products as a measure for launching new products, advertising campaigns, or breaking news about your business.</a:t>
            </a:r>
          </a:p>
          <a:p>
            <a:pPr lvl="1"/>
            <a:r>
              <a:rPr lang="en-US" b="1" dirty="0" smtClean="0"/>
              <a:t>Customer service: </a:t>
            </a:r>
            <a:r>
              <a:rPr lang="en-US" dirty="0"/>
              <a:t>Your customer service team probably automatically sorts customer issues into urgent and not urgent. Sentiment analysis adds another layer by analyzing the language and severity of the problem in chat or email, spotlighting particularly frustrated customers for faster mediation.</a:t>
            </a:r>
          </a:p>
          <a:p>
            <a:pPr lvl="1"/>
            <a:r>
              <a:rPr lang="en-US" b="1" dirty="0" smtClean="0"/>
              <a:t>Customer feedback: </a:t>
            </a:r>
            <a:r>
              <a:rPr lang="en-US" dirty="0"/>
              <a:t>In line with social monitoring, you hear directly from the customer how negatively or positively they perceive a product or brand to be. Tracking keywords related to direct customer feedback shared on social media profiles, during online chats with your teams, or through other touchpoints provides an overall measurement of the success of your product, campaign, or solution.</a:t>
            </a:r>
          </a:p>
          <a:p>
            <a:pPr lvl="1"/>
            <a:r>
              <a:rPr lang="en-US" b="1" dirty="0" smtClean="0"/>
              <a:t>Crisis prevention: </a:t>
            </a:r>
            <a:r>
              <a:rPr lang="en-US" dirty="0"/>
              <a:t>To monitor media publishing, sentiment analysis tools can collect mentions of predefined keywords in real time. Your public relations or customer success teams can use this information to inform their responses to negative posts, possibly </a:t>
            </a:r>
            <a:r>
              <a:rPr lang="en-US" dirty="0" smtClean="0"/>
              <a:t>shortening – or </a:t>
            </a:r>
            <a:r>
              <a:rPr lang="en-US" dirty="0"/>
              <a:t>even </a:t>
            </a:r>
            <a:r>
              <a:rPr lang="en-US" dirty="0" smtClean="0"/>
              <a:t>averting – a </a:t>
            </a:r>
            <a:r>
              <a:rPr lang="en-US" dirty="0"/>
              <a:t>social media crisis before it can pick up speed.</a:t>
            </a:r>
          </a:p>
          <a:p>
            <a:pPr lvl="1"/>
            <a:r>
              <a:rPr lang="en-US" b="1" dirty="0" smtClean="0"/>
              <a:t>Market research: </a:t>
            </a:r>
            <a:r>
              <a:rPr lang="en-US" dirty="0"/>
              <a:t>It’s not just enough to know how your customers feel; you need to know why. Understanding why, or why not, customers respond the way you intended is key to planning your next </a:t>
            </a:r>
            <a:r>
              <a:rPr lang="en-US" dirty="0" smtClean="0"/>
              <a:t>move – whether </a:t>
            </a:r>
            <a:r>
              <a:rPr lang="en-US" dirty="0"/>
              <a:t>through marketing, sales, or direct and personalized service responses.</a:t>
            </a:r>
          </a:p>
          <a:p>
            <a:pPr lvl="1"/>
            <a:endParaRPr lang="de-AT" dirty="0"/>
          </a:p>
        </p:txBody>
      </p:sp>
      <p:sp>
        <p:nvSpPr>
          <p:cNvPr id="3" name="Fußzeilenplatzhalter 2"/>
          <p:cNvSpPr>
            <a:spLocks noGrp="1"/>
          </p:cNvSpPr>
          <p:nvPr>
            <p:ph type="ftr" sz="quarter" idx="11"/>
          </p:nvPr>
        </p:nvSpPr>
        <p:spPr/>
        <p:txBody>
          <a:bodyPr/>
          <a:lstStyle/>
          <a:p>
            <a:r>
              <a:rPr lang="en-US" dirty="0" smtClean="0"/>
              <a:t>Natural Language Processing</a:t>
            </a:r>
            <a:endParaRPr lang="en-US" dirty="0"/>
          </a:p>
        </p:txBody>
      </p:sp>
      <p:sp>
        <p:nvSpPr>
          <p:cNvPr id="7" name="Datumsplatzhalter 6"/>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132425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Sentiment Analysis</a:t>
            </a:r>
            <a:endParaRPr lang="de-AT" dirty="0"/>
          </a:p>
        </p:txBody>
      </p:sp>
      <p:sp>
        <p:nvSpPr>
          <p:cNvPr id="3" name="Inhaltsplatzhalter 2"/>
          <p:cNvSpPr>
            <a:spLocks noGrp="1"/>
          </p:cNvSpPr>
          <p:nvPr>
            <p:ph sz="quarter" idx="14"/>
          </p:nvPr>
        </p:nvSpPr>
        <p:spPr/>
        <p:txBody>
          <a:bodyPr/>
          <a:lstStyle/>
          <a:p>
            <a:r>
              <a:rPr lang="de-DE" dirty="0" smtClean="0"/>
              <a:t>Sentiment Analysis </a:t>
            </a:r>
            <a:r>
              <a:rPr lang="de-DE" dirty="0" err="1" smtClean="0"/>
              <a:t>is</a:t>
            </a:r>
            <a:r>
              <a:rPr lang="de-DE" dirty="0" smtClean="0"/>
              <a:t> </a:t>
            </a:r>
            <a:r>
              <a:rPr lang="de-DE" dirty="0" err="1" smtClean="0"/>
              <a:t>basically</a:t>
            </a:r>
            <a:r>
              <a:rPr lang="de-DE" dirty="0" smtClean="0"/>
              <a:t> a </a:t>
            </a:r>
            <a:r>
              <a:rPr lang="de-DE" dirty="0" err="1" smtClean="0"/>
              <a:t>classification</a:t>
            </a:r>
            <a:r>
              <a:rPr lang="de-DE" dirty="0" smtClean="0"/>
              <a:t> </a:t>
            </a:r>
            <a:r>
              <a:rPr lang="de-DE" dirty="0" err="1" smtClean="0"/>
              <a:t>task</a:t>
            </a:r>
            <a:endParaRPr lang="de-DE" dirty="0" smtClean="0"/>
          </a:p>
          <a:p>
            <a:r>
              <a:rPr lang="de-DE" dirty="0" smtClean="0"/>
              <a:t>Hands-on in </a:t>
            </a:r>
            <a:r>
              <a:rPr lang="de-DE" dirty="0" err="1" smtClean="0"/>
              <a:t>the</a:t>
            </a:r>
            <a:r>
              <a:rPr lang="de-DE" dirty="0" smtClean="0"/>
              <a:t> </a:t>
            </a:r>
            <a:r>
              <a:rPr lang="de-DE" dirty="0" err="1" smtClean="0"/>
              <a:t>following</a:t>
            </a:r>
            <a:r>
              <a:rPr lang="de-DE" dirty="0" smtClean="0"/>
              <a:t> </a:t>
            </a:r>
            <a:r>
              <a:rPr lang="de-DE" dirty="0" err="1" smtClean="0"/>
              <a:t>exercise</a:t>
            </a:r>
            <a:r>
              <a:rPr lang="de-DE" dirty="0" smtClean="0"/>
              <a:t>:</a:t>
            </a:r>
            <a:endParaRPr lang="en-US" dirty="0" smtClean="0"/>
          </a:p>
          <a:p>
            <a:pPr marL="0" indent="0">
              <a:buNone/>
            </a:pPr>
            <a:endParaRPr lang="en-US" b="1" dirty="0" smtClean="0"/>
          </a:p>
          <a:p>
            <a:pPr marL="0" indent="0">
              <a:buNone/>
            </a:pPr>
            <a:endParaRPr lang="en-US" b="1" dirty="0"/>
          </a:p>
          <a:p>
            <a:pPr marL="0" indent="0">
              <a:buNone/>
            </a:pPr>
            <a:r>
              <a:rPr lang="en-US" b="1" dirty="0" smtClean="0"/>
              <a:t>Exercise 5: </a:t>
            </a:r>
            <a:r>
              <a:rPr lang="en-US" dirty="0">
                <a:solidFill>
                  <a:schemeClr val="accent1"/>
                </a:solidFill>
                <a:hlinkClick r:id="rId2"/>
              </a:rPr>
              <a:t>https://</a:t>
            </a:r>
            <a:r>
              <a:rPr lang="en-US" dirty="0" smtClean="0">
                <a:solidFill>
                  <a:schemeClr val="accent1"/>
                </a:solidFill>
                <a:hlinkClick r:id="rId2"/>
              </a:rPr>
              <a:t>github.com/michabirklbauer/hgb_dse_text_mining/blob/master/Sentiment.ipynb</a:t>
            </a:r>
            <a:r>
              <a:rPr lang="en-US" dirty="0"/>
              <a:t/>
            </a:r>
            <a:br>
              <a:rPr lang="en-US" dirty="0"/>
            </a:br>
            <a:r>
              <a:rPr lang="en-US" dirty="0">
                <a:solidFill>
                  <a:schemeClr val="accent1"/>
                </a:solidFill>
                <a:hlinkClick r:id="rId3"/>
              </a:rPr>
              <a:t>https://</a:t>
            </a:r>
            <a:r>
              <a:rPr lang="en-US" dirty="0" smtClean="0">
                <a:solidFill>
                  <a:schemeClr val="accent1"/>
                </a:solidFill>
                <a:hlinkClick r:id="rId3"/>
              </a:rPr>
              <a:t>colab.research.google.com/github/michabirklbauer/hgb_dse_text_mining/blob/master/Sentiment.ipynb</a:t>
            </a:r>
            <a:r>
              <a:rPr lang="en-US" dirty="0" smtClean="0">
                <a:solidFill>
                  <a:schemeClr val="accent1"/>
                </a:solidFill>
              </a:rPr>
              <a:t> </a:t>
            </a:r>
            <a:endParaRPr lang="en-US" dirty="0">
              <a:solidFill>
                <a:schemeClr val="accent1"/>
              </a:solidFill>
            </a:endParaRPr>
          </a:p>
          <a:p>
            <a:pPr marL="0" indent="0">
              <a:buNone/>
            </a:pPr>
            <a:endParaRPr lang="de-DE"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5197781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EE6941FA-CC11-0A7F-9375-BB9B5C20D8D1}"/>
              </a:ext>
            </a:extLst>
          </p:cNvPr>
          <p:cNvSpPr>
            <a:spLocks noGrp="1"/>
          </p:cNvSpPr>
          <p:nvPr>
            <p:ph type="ctrTitle"/>
          </p:nvPr>
        </p:nvSpPr>
        <p:spPr>
          <a:xfrm>
            <a:off x="649044" y="753034"/>
            <a:ext cx="6880340" cy="3887390"/>
          </a:xfrm>
        </p:spPr>
        <p:txBody>
          <a:bodyPr>
            <a:normAutofit/>
          </a:bodyPr>
          <a:lstStyle/>
          <a:p>
            <a:r>
              <a:rPr lang="de-DE" sz="8000" dirty="0" smtClean="0"/>
              <a:t>Image </a:t>
            </a:r>
            <a:r>
              <a:rPr lang="de-DE" sz="8000" dirty="0" err="1" smtClean="0"/>
              <a:t>Captioning</a:t>
            </a:r>
            <a:endParaRPr lang="en-US" sz="8000" dirty="0"/>
          </a:p>
        </p:txBody>
      </p:sp>
      <p:sp>
        <p:nvSpPr>
          <p:cNvPr id="8" name="Subtitle 7">
            <a:extLst>
              <a:ext uri="{FF2B5EF4-FFF2-40B4-BE49-F238E27FC236}">
                <a16:creationId xmlns="" xmlns:a16="http://schemas.microsoft.com/office/drawing/2014/main" id="{204F5C65-182D-0615-3F81-ED6E8D28F62C}"/>
              </a:ext>
            </a:extLst>
          </p:cNvPr>
          <p:cNvSpPr>
            <a:spLocks noGrp="1"/>
          </p:cNvSpPr>
          <p:nvPr>
            <p:ph type="subTitle" idx="1"/>
          </p:nvPr>
        </p:nvSpPr>
        <p:spPr/>
        <p:txBody>
          <a:bodyPr/>
          <a:lstStyle/>
          <a:p>
            <a:endParaRPr lang="en-US" dirty="0"/>
          </a:p>
        </p:txBody>
      </p:sp>
      <p:pic>
        <p:nvPicPr>
          <p:cNvPr id="17" name="Picture 16">
            <a:extLst>
              <a:ext uri="{FF2B5EF4-FFF2-40B4-BE49-F238E27FC236}">
                <a16:creationId xmlns=""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3697" y="468096"/>
            <a:ext cx="3954162" cy="5865488"/>
          </a:xfrm>
          <a:prstGeom prst="rect">
            <a:avLst/>
          </a:prstGeom>
        </p:spPr>
      </p:pic>
    </p:spTree>
    <p:extLst>
      <p:ext uri="{BB962C8B-B14F-4D97-AF65-F5344CB8AC3E}">
        <p14:creationId xmlns:p14="http://schemas.microsoft.com/office/powerpoint/2010/main" val="39424074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smtClean="0"/>
              <a:t>Image </a:t>
            </a:r>
            <a:r>
              <a:rPr lang="de-DE" dirty="0" err="1"/>
              <a:t>C</a:t>
            </a:r>
            <a:r>
              <a:rPr lang="de-DE" dirty="0" err="1" smtClean="0"/>
              <a:t>aptioning</a:t>
            </a:r>
            <a:endParaRPr lang="de-AT" dirty="0"/>
          </a:p>
        </p:txBody>
      </p:sp>
      <p:sp>
        <p:nvSpPr>
          <p:cNvPr id="10" name="Inhaltsplatzhalter 9"/>
          <p:cNvSpPr>
            <a:spLocks noGrp="1"/>
          </p:cNvSpPr>
          <p:nvPr>
            <p:ph sz="quarter" idx="14"/>
          </p:nvPr>
        </p:nvSpPr>
        <p:spPr/>
        <p:txBody>
          <a:bodyPr>
            <a:normAutofit lnSpcReduction="10000"/>
          </a:bodyPr>
          <a:lstStyle/>
          <a:p>
            <a:r>
              <a:rPr lang="de-DE" dirty="0" smtClean="0"/>
              <a:t>The </a:t>
            </a:r>
            <a:r>
              <a:rPr lang="de-DE" dirty="0" err="1" smtClean="0"/>
              <a:t>process</a:t>
            </a:r>
            <a:r>
              <a:rPr lang="de-DE" dirty="0" smtClean="0"/>
              <a:t> </a:t>
            </a:r>
            <a:r>
              <a:rPr lang="de-DE" dirty="0" err="1" smtClean="0"/>
              <a:t>of</a:t>
            </a:r>
            <a:r>
              <a:rPr lang="de-DE" dirty="0" smtClean="0"/>
              <a:t> </a:t>
            </a:r>
            <a:r>
              <a:rPr lang="de-DE" dirty="0" err="1" smtClean="0"/>
              <a:t>adding</a:t>
            </a:r>
            <a:r>
              <a:rPr lang="de-DE" dirty="0" smtClean="0"/>
              <a:t> </a:t>
            </a:r>
            <a:r>
              <a:rPr lang="de-DE" dirty="0" err="1" smtClean="0"/>
              <a:t>descriptions</a:t>
            </a:r>
            <a:r>
              <a:rPr lang="de-DE" dirty="0" smtClean="0"/>
              <a:t> </a:t>
            </a:r>
            <a:r>
              <a:rPr lang="de-DE" dirty="0" err="1" smtClean="0"/>
              <a:t>to</a:t>
            </a:r>
            <a:r>
              <a:rPr lang="de-DE" dirty="0" smtClean="0"/>
              <a:t> </a:t>
            </a:r>
            <a:r>
              <a:rPr lang="de-DE" dirty="0" err="1" smtClean="0"/>
              <a:t>pictures</a:t>
            </a:r>
            <a:endParaRPr lang="de-DE" dirty="0" smtClean="0"/>
          </a:p>
          <a:p>
            <a:r>
              <a:rPr lang="de-DE" dirty="0" err="1" smtClean="0"/>
              <a:t>We</a:t>
            </a:r>
            <a:r>
              <a:rPr lang="de-DE" dirty="0" smtClean="0"/>
              <a:t> </a:t>
            </a:r>
            <a:r>
              <a:rPr lang="de-DE" dirty="0" err="1" smtClean="0"/>
              <a:t>are</a:t>
            </a:r>
            <a:r>
              <a:rPr lang="de-DE" dirty="0" smtClean="0"/>
              <a:t> </a:t>
            </a:r>
            <a:r>
              <a:rPr lang="de-DE" dirty="0" err="1" smtClean="0"/>
              <a:t>going</a:t>
            </a:r>
            <a:r>
              <a:rPr lang="de-DE" dirty="0" smtClean="0"/>
              <a:t> </a:t>
            </a:r>
            <a:r>
              <a:rPr lang="de-DE" dirty="0" err="1" smtClean="0"/>
              <a:t>to</a:t>
            </a:r>
            <a:r>
              <a:rPr lang="de-DE" dirty="0" smtClean="0"/>
              <a:t> </a:t>
            </a:r>
            <a:r>
              <a:rPr lang="de-DE" dirty="0" err="1" smtClean="0"/>
              <a:t>look</a:t>
            </a:r>
            <a:r>
              <a:rPr lang="de-DE" dirty="0" smtClean="0"/>
              <a:t> at </a:t>
            </a:r>
            <a:r>
              <a:rPr lang="de-DE" dirty="0" err="1" smtClean="0"/>
              <a:t>the</a:t>
            </a:r>
            <a:r>
              <a:rPr lang="de-DE" dirty="0" smtClean="0"/>
              <a:t> </a:t>
            </a:r>
            <a:r>
              <a:rPr lang="de-DE" dirty="0" err="1" smtClean="0"/>
              <a:t>official</a:t>
            </a:r>
            <a:r>
              <a:rPr lang="de-DE" dirty="0" smtClean="0"/>
              <a:t> </a:t>
            </a:r>
            <a:r>
              <a:rPr lang="de-DE" dirty="0" err="1" smtClean="0"/>
              <a:t>Keras</a:t>
            </a:r>
            <a:r>
              <a:rPr lang="de-DE" dirty="0" smtClean="0"/>
              <a:t> </a:t>
            </a:r>
            <a:r>
              <a:rPr lang="de-DE" dirty="0" err="1" smtClean="0"/>
              <a:t>guide</a:t>
            </a:r>
            <a:r>
              <a:rPr lang="de-DE" dirty="0" smtClean="0"/>
              <a:t> </a:t>
            </a:r>
            <a:r>
              <a:rPr lang="de-DE" dirty="0" err="1" smtClean="0"/>
              <a:t>to</a:t>
            </a:r>
            <a:r>
              <a:rPr lang="de-DE" dirty="0" smtClean="0"/>
              <a:t> </a:t>
            </a:r>
            <a:r>
              <a:rPr lang="de-DE" dirty="0" err="1" smtClean="0"/>
              <a:t>get</a:t>
            </a:r>
            <a:r>
              <a:rPr lang="de-DE" dirty="0" smtClean="0"/>
              <a:t> a </a:t>
            </a:r>
            <a:r>
              <a:rPr lang="de-DE" dirty="0" err="1" smtClean="0"/>
              <a:t>basic</a:t>
            </a:r>
            <a:r>
              <a:rPr lang="de-DE" dirty="0" smtClean="0"/>
              <a:t> </a:t>
            </a:r>
            <a:r>
              <a:rPr lang="de-DE" dirty="0" err="1" smtClean="0"/>
              <a:t>understanding</a:t>
            </a:r>
            <a:r>
              <a:rPr lang="de-DE" dirty="0" smtClean="0"/>
              <a:t> </a:t>
            </a:r>
            <a:r>
              <a:rPr lang="de-DE" dirty="0" err="1" smtClean="0"/>
              <a:t>of</a:t>
            </a:r>
            <a:r>
              <a:rPr lang="de-DE" dirty="0" smtClean="0"/>
              <a:t> </a:t>
            </a:r>
            <a:r>
              <a:rPr lang="de-DE" dirty="0" err="1" smtClean="0"/>
              <a:t>the</a:t>
            </a:r>
            <a:r>
              <a:rPr lang="de-DE" dirty="0" smtClean="0"/>
              <a:t> </a:t>
            </a:r>
            <a:r>
              <a:rPr lang="de-DE" dirty="0" err="1" smtClean="0"/>
              <a:t>implementation</a:t>
            </a:r>
            <a:r>
              <a:rPr lang="de-DE" dirty="0"/>
              <a:t>: </a:t>
            </a:r>
            <a:r>
              <a:rPr lang="de-DE" dirty="0">
                <a:hlinkClick r:id="rId2"/>
              </a:rPr>
              <a:t>https://keras.io/examples/vision/image_captioning</a:t>
            </a:r>
            <a:r>
              <a:rPr lang="de-DE" dirty="0" smtClean="0">
                <a:hlinkClick r:id="rId2"/>
              </a:rPr>
              <a:t>/</a:t>
            </a:r>
            <a:endParaRPr lang="de-DE" dirty="0"/>
          </a:p>
          <a:p>
            <a:pPr marL="0" indent="0">
              <a:buNone/>
            </a:pPr>
            <a:endParaRPr lang="en-US" b="1" dirty="0" smtClean="0"/>
          </a:p>
          <a:p>
            <a:pPr marL="0" indent="0">
              <a:buNone/>
            </a:pPr>
            <a:r>
              <a:rPr lang="en-US" b="1" dirty="0" smtClean="0"/>
              <a:t>Exercise 6: </a:t>
            </a:r>
            <a:r>
              <a:rPr lang="en-US" dirty="0">
                <a:solidFill>
                  <a:schemeClr val="accent1"/>
                </a:solidFill>
                <a:hlinkClick r:id="rId3"/>
              </a:rPr>
              <a:t>https://</a:t>
            </a:r>
            <a:r>
              <a:rPr lang="en-US" dirty="0" smtClean="0">
                <a:solidFill>
                  <a:schemeClr val="accent1"/>
                </a:solidFill>
                <a:hlinkClick r:id="rId3"/>
              </a:rPr>
              <a:t>github.com/michabirklbauer/hgb_dse_text_mining/blob/master/Captioning.ipynb</a:t>
            </a:r>
            <a:r>
              <a:rPr lang="en-US" dirty="0"/>
              <a:t/>
            </a:r>
            <a:br>
              <a:rPr lang="en-US" dirty="0"/>
            </a:br>
            <a:r>
              <a:rPr lang="en-US" dirty="0">
                <a:solidFill>
                  <a:schemeClr val="accent1"/>
                </a:solidFill>
                <a:hlinkClick r:id="rId4"/>
              </a:rPr>
              <a:t>https://</a:t>
            </a:r>
            <a:r>
              <a:rPr lang="en-US" dirty="0" smtClean="0">
                <a:solidFill>
                  <a:schemeClr val="accent1"/>
                </a:solidFill>
                <a:hlinkClick r:id="rId4"/>
              </a:rPr>
              <a:t>colab.research.google.com/github/michabirklbauer/hgb_dse_text_mining/blob/master/Captioning.ipynb</a:t>
            </a:r>
            <a:r>
              <a:rPr lang="en-US" dirty="0" smtClean="0">
                <a:solidFill>
                  <a:schemeClr val="accent1"/>
                </a:solidFill>
              </a:rPr>
              <a:t> </a:t>
            </a:r>
            <a:endParaRPr lang="en-US" dirty="0">
              <a:solidFill>
                <a:schemeClr val="accent1"/>
              </a:solidFill>
            </a:endParaRPr>
          </a:p>
          <a:p>
            <a:pPr marL="0" indent="0">
              <a:buNone/>
            </a:pPr>
            <a:endParaRPr lang="de-DE" dirty="0" smtClean="0"/>
          </a:p>
          <a:p>
            <a:endParaRPr lang="de-AT" dirty="0"/>
          </a:p>
        </p:txBody>
      </p:sp>
      <p:sp>
        <p:nvSpPr>
          <p:cNvPr id="3" name="Fußzeilenplatzhalter 2"/>
          <p:cNvSpPr>
            <a:spLocks noGrp="1"/>
          </p:cNvSpPr>
          <p:nvPr>
            <p:ph type="ftr" sz="quarter" idx="11"/>
          </p:nvPr>
        </p:nvSpPr>
        <p:spPr/>
        <p:txBody>
          <a:bodyPr/>
          <a:lstStyle/>
          <a:p>
            <a:r>
              <a:rPr lang="en-US" dirty="0" smtClean="0"/>
              <a:t>Natural Language Processing</a:t>
            </a:r>
            <a:endParaRPr lang="en-US" dirty="0"/>
          </a:p>
        </p:txBody>
      </p:sp>
      <p:sp>
        <p:nvSpPr>
          <p:cNvPr id="7" name="Datumsplatzhalter 6"/>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2154618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Image </a:t>
            </a:r>
            <a:r>
              <a:rPr lang="de-DE" dirty="0" err="1" smtClean="0"/>
              <a:t>Captioning</a:t>
            </a:r>
            <a:endParaRPr lang="de-AT" dirty="0"/>
          </a:p>
        </p:txBody>
      </p:sp>
      <p:sp>
        <p:nvSpPr>
          <p:cNvPr id="3" name="Inhaltsplatzhalter 2"/>
          <p:cNvSpPr>
            <a:spLocks noGrp="1"/>
          </p:cNvSpPr>
          <p:nvPr>
            <p:ph sz="quarter" idx="14"/>
          </p:nvPr>
        </p:nvSpPr>
        <p:spPr/>
        <p:txBody>
          <a:bodyPr/>
          <a:lstStyle/>
          <a:p>
            <a:r>
              <a:rPr lang="de-DE" dirty="0" err="1" smtClean="0"/>
              <a:t>You</a:t>
            </a:r>
            <a:r>
              <a:rPr lang="de-DE" dirty="0" smtClean="0"/>
              <a:t> </a:t>
            </a:r>
            <a:r>
              <a:rPr lang="de-DE" dirty="0" err="1" smtClean="0"/>
              <a:t>can</a:t>
            </a:r>
            <a:r>
              <a:rPr lang="de-DE" dirty="0" smtClean="0"/>
              <a:t> </a:t>
            </a:r>
            <a:r>
              <a:rPr lang="de-DE" dirty="0" err="1" smtClean="0"/>
              <a:t>even</a:t>
            </a:r>
            <a:r>
              <a:rPr lang="de-DE" dirty="0" smtClean="0"/>
              <a:t> </a:t>
            </a:r>
            <a:r>
              <a:rPr lang="de-DE" dirty="0" err="1" smtClean="0"/>
              <a:t>use</a:t>
            </a:r>
            <a:r>
              <a:rPr lang="de-DE" dirty="0" smtClean="0"/>
              <a:t> </a:t>
            </a:r>
            <a:r>
              <a:rPr lang="de-DE" dirty="0" err="1" smtClean="0"/>
              <a:t>this</a:t>
            </a:r>
            <a:r>
              <a:rPr lang="de-DE" dirty="0" smtClean="0"/>
              <a:t> </a:t>
            </a:r>
            <a:r>
              <a:rPr lang="de-DE" dirty="0" err="1" smtClean="0"/>
              <a:t>to</a:t>
            </a:r>
            <a:r>
              <a:rPr lang="de-DE" dirty="0" smtClean="0"/>
              <a:t> </a:t>
            </a:r>
            <a:r>
              <a:rPr lang="de-DE" dirty="0" err="1" smtClean="0"/>
              <a:t>automatically</a:t>
            </a:r>
            <a:r>
              <a:rPr lang="de-DE" dirty="0" smtClean="0"/>
              <a:t> </a:t>
            </a:r>
            <a:r>
              <a:rPr lang="de-DE" dirty="0" err="1" smtClean="0"/>
              <a:t>create</a:t>
            </a:r>
            <a:r>
              <a:rPr lang="de-DE" dirty="0" smtClean="0"/>
              <a:t> </a:t>
            </a:r>
            <a:r>
              <a:rPr lang="de-DE" dirty="0" err="1" smtClean="0"/>
              <a:t>memes</a:t>
            </a:r>
            <a:r>
              <a:rPr lang="de-DE" dirty="0" smtClean="0"/>
              <a:t>, </a:t>
            </a:r>
            <a:r>
              <a:rPr lang="de-DE" dirty="0" err="1" smtClean="0"/>
              <a:t>as</a:t>
            </a:r>
            <a:r>
              <a:rPr lang="de-DE" dirty="0" smtClean="0"/>
              <a:t> </a:t>
            </a:r>
            <a:r>
              <a:rPr lang="de-DE" dirty="0" err="1" smtClean="0"/>
              <a:t>presented</a:t>
            </a:r>
            <a:r>
              <a:rPr lang="de-DE" dirty="0" smtClean="0"/>
              <a:t> </a:t>
            </a:r>
            <a:r>
              <a:rPr lang="de-DE" dirty="0" err="1" smtClean="0"/>
              <a:t>here</a:t>
            </a:r>
            <a:r>
              <a:rPr lang="de-DE" dirty="0"/>
              <a:t>: </a:t>
            </a:r>
            <a:r>
              <a:rPr lang="de-DE" dirty="0">
                <a:hlinkClick r:id="rId2"/>
              </a:rPr>
              <a:t>https://</a:t>
            </a:r>
            <a:r>
              <a:rPr lang="de-DE" dirty="0" smtClean="0">
                <a:hlinkClick r:id="rId2"/>
              </a:rPr>
              <a:t>arxiv.org/abs/1806.04510</a:t>
            </a:r>
            <a:r>
              <a:rPr lang="de-DE" dirty="0" smtClean="0"/>
              <a:t>  </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7017" y="2800287"/>
            <a:ext cx="6913107" cy="3414707"/>
          </a:xfrm>
          <a:prstGeom prst="rect">
            <a:avLst/>
          </a:prstGeom>
        </p:spPr>
      </p:pic>
    </p:spTree>
    <p:extLst>
      <p:ext uri="{BB962C8B-B14F-4D97-AF65-F5344CB8AC3E}">
        <p14:creationId xmlns:p14="http://schemas.microsoft.com/office/powerpoint/2010/main" val="2862962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EE6941FA-CC11-0A7F-9375-BB9B5C20D8D1}"/>
              </a:ext>
            </a:extLst>
          </p:cNvPr>
          <p:cNvSpPr>
            <a:spLocks noGrp="1"/>
          </p:cNvSpPr>
          <p:nvPr>
            <p:ph type="ctrTitle"/>
          </p:nvPr>
        </p:nvSpPr>
        <p:spPr>
          <a:xfrm>
            <a:off x="649044" y="753034"/>
            <a:ext cx="6880340" cy="3887390"/>
          </a:xfrm>
        </p:spPr>
        <p:txBody>
          <a:bodyPr>
            <a:normAutofit/>
          </a:bodyPr>
          <a:lstStyle/>
          <a:p>
            <a:r>
              <a:rPr lang="de-DE" sz="8000" dirty="0" smtClean="0"/>
              <a:t>Real-Life </a:t>
            </a:r>
            <a:r>
              <a:rPr lang="de-DE" sz="8000" dirty="0" err="1" smtClean="0"/>
              <a:t>Example</a:t>
            </a:r>
            <a:endParaRPr lang="en-US" sz="8000" dirty="0"/>
          </a:p>
        </p:txBody>
      </p:sp>
      <p:sp>
        <p:nvSpPr>
          <p:cNvPr id="8" name="Subtitle 7">
            <a:extLst>
              <a:ext uri="{FF2B5EF4-FFF2-40B4-BE49-F238E27FC236}">
                <a16:creationId xmlns="" xmlns:a16="http://schemas.microsoft.com/office/drawing/2014/main" id="{204F5C65-182D-0615-3F81-ED6E8D28F62C}"/>
              </a:ext>
            </a:extLst>
          </p:cNvPr>
          <p:cNvSpPr>
            <a:spLocks noGrp="1"/>
          </p:cNvSpPr>
          <p:nvPr>
            <p:ph type="subTitle" idx="1"/>
          </p:nvPr>
        </p:nvSpPr>
        <p:spPr/>
        <p:txBody>
          <a:bodyPr/>
          <a:lstStyle/>
          <a:p>
            <a:r>
              <a:rPr lang="en-US" dirty="0" smtClean="0"/>
              <a:t>Patent Classification for Roche</a:t>
            </a:r>
            <a:endParaRPr lang="en-US" dirty="0"/>
          </a:p>
        </p:txBody>
      </p:sp>
      <p:pic>
        <p:nvPicPr>
          <p:cNvPr id="17" name="Picture 16">
            <a:extLst>
              <a:ext uri="{FF2B5EF4-FFF2-40B4-BE49-F238E27FC236}">
                <a16:creationId xmlns="" xmlns:a16="http://schemas.microsoft.com/office/drawing/2014/main" id="{88B0E03D-51F4-C11A-B302-341AC112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3697" y="2369190"/>
            <a:ext cx="3954162" cy="2063299"/>
          </a:xfrm>
          <a:prstGeom prst="rect">
            <a:avLst/>
          </a:prstGeom>
        </p:spPr>
      </p:pic>
    </p:spTree>
    <p:extLst>
      <p:ext uri="{BB962C8B-B14F-4D97-AF65-F5344CB8AC3E}">
        <p14:creationId xmlns:p14="http://schemas.microsoft.com/office/powerpoint/2010/main" val="13345357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smtClean="0"/>
              <a:t>Real Neurons</a:t>
            </a:r>
            <a:endParaRPr lang="de-AT" dirty="0"/>
          </a:p>
        </p:txBody>
      </p:sp>
      <p:sp>
        <p:nvSpPr>
          <p:cNvPr id="10" name="Inhaltsplatzhalter 9"/>
          <p:cNvSpPr>
            <a:spLocks noGrp="1"/>
          </p:cNvSpPr>
          <p:nvPr>
            <p:ph sz="quarter" idx="14"/>
          </p:nvPr>
        </p:nvSpPr>
        <p:spPr>
          <a:xfrm>
            <a:off x="931863" y="1695450"/>
            <a:ext cx="4803775" cy="4314825"/>
          </a:xfrm>
        </p:spPr>
        <p:txBody>
          <a:bodyPr/>
          <a:lstStyle/>
          <a:p>
            <a:r>
              <a:rPr lang="de-DE" i="1" dirty="0" err="1" smtClean="0"/>
              <a:t>Dendrites</a:t>
            </a:r>
            <a:r>
              <a:rPr lang="de-DE" i="1" dirty="0" smtClean="0"/>
              <a:t>: </a:t>
            </a:r>
            <a:r>
              <a:rPr lang="de-DE" dirty="0" smtClean="0"/>
              <a:t>Connections </a:t>
            </a:r>
            <a:r>
              <a:rPr lang="de-DE" dirty="0" err="1" smtClean="0"/>
              <a:t>to</a:t>
            </a:r>
            <a:r>
              <a:rPr lang="de-DE" dirty="0" smtClean="0"/>
              <a:t> </a:t>
            </a:r>
            <a:r>
              <a:rPr lang="de-DE" dirty="0" err="1" smtClean="0"/>
              <a:t>other</a:t>
            </a:r>
            <a:r>
              <a:rPr lang="de-DE" dirty="0" smtClean="0"/>
              <a:t> </a:t>
            </a:r>
            <a:r>
              <a:rPr lang="de-DE" dirty="0" err="1" smtClean="0"/>
              <a:t>neurons</a:t>
            </a:r>
            <a:r>
              <a:rPr lang="de-DE" dirty="0" smtClean="0"/>
              <a:t> </a:t>
            </a:r>
            <a:r>
              <a:rPr lang="de-DE" dirty="0" err="1" smtClean="0"/>
              <a:t>or</a:t>
            </a:r>
            <a:r>
              <a:rPr lang="de-DE" dirty="0" smtClean="0"/>
              <a:t> </a:t>
            </a:r>
            <a:r>
              <a:rPr lang="de-DE" dirty="0" err="1" smtClean="0"/>
              <a:t>cells</a:t>
            </a:r>
            <a:r>
              <a:rPr lang="de-DE" dirty="0"/>
              <a:t> </a:t>
            </a:r>
            <a:r>
              <a:rPr lang="de-DE" dirty="0" err="1" smtClean="0"/>
              <a:t>forwarding</a:t>
            </a:r>
            <a:r>
              <a:rPr lang="de-DE" dirty="0" smtClean="0"/>
              <a:t> </a:t>
            </a:r>
            <a:r>
              <a:rPr lang="de-DE" dirty="0" err="1" smtClean="0"/>
              <a:t>signals</a:t>
            </a:r>
            <a:endParaRPr lang="de-DE" dirty="0" smtClean="0"/>
          </a:p>
          <a:p>
            <a:r>
              <a:rPr lang="de-DE" i="1" dirty="0" smtClean="0"/>
              <a:t>Soma: </a:t>
            </a:r>
            <a:r>
              <a:rPr lang="de-DE" dirty="0" smtClean="0"/>
              <a:t>Signal </a:t>
            </a:r>
            <a:r>
              <a:rPr lang="de-DE" dirty="0" err="1" smtClean="0"/>
              <a:t>processing</a:t>
            </a:r>
            <a:endParaRPr lang="de-DE" dirty="0" smtClean="0"/>
          </a:p>
          <a:p>
            <a:r>
              <a:rPr lang="de-DE" i="1" dirty="0" smtClean="0"/>
              <a:t>Axon: </a:t>
            </a:r>
            <a:r>
              <a:rPr lang="de-DE" dirty="0" err="1" smtClean="0"/>
              <a:t>Outgoing</a:t>
            </a:r>
            <a:r>
              <a:rPr lang="de-DE" dirty="0" smtClean="0"/>
              <a:t> </a:t>
            </a:r>
            <a:r>
              <a:rPr lang="de-DE" dirty="0" err="1" smtClean="0"/>
              <a:t>signal</a:t>
            </a:r>
            <a:endParaRPr lang="de-AT" dirty="0"/>
          </a:p>
        </p:txBody>
      </p:sp>
      <p:sp>
        <p:nvSpPr>
          <p:cNvPr id="3" name="Fußzeilenplatzhalter 2"/>
          <p:cNvSpPr>
            <a:spLocks noGrp="1"/>
          </p:cNvSpPr>
          <p:nvPr>
            <p:ph type="ftr" sz="quarter" idx="11"/>
          </p:nvPr>
        </p:nvSpPr>
        <p:spPr/>
        <p:txBody>
          <a:bodyPr/>
          <a:lstStyle/>
          <a:p>
            <a:r>
              <a:rPr lang="en-US" dirty="0" smtClean="0"/>
              <a:t>Natural Language Processing</a:t>
            </a:r>
            <a:endParaRPr lang="en-US" dirty="0"/>
          </a:p>
        </p:txBody>
      </p:sp>
      <p:sp>
        <p:nvSpPr>
          <p:cNvPr id="7" name="Datumsplatzhalter 6"/>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1" name="Grafik 10"/>
          <p:cNvPicPr>
            <a:picLocks noChangeAspect="1"/>
          </p:cNvPicPr>
          <p:nvPr/>
        </p:nvPicPr>
        <p:blipFill>
          <a:blip r:embed="rId2"/>
          <a:stretch>
            <a:fillRect/>
          </a:stretch>
        </p:blipFill>
        <p:spPr>
          <a:xfrm>
            <a:off x="5735638" y="1694180"/>
            <a:ext cx="5524500" cy="2905125"/>
          </a:xfrm>
          <a:prstGeom prst="rect">
            <a:avLst/>
          </a:prstGeom>
        </p:spPr>
      </p:pic>
    </p:spTree>
    <p:extLst>
      <p:ext uri="{BB962C8B-B14F-4D97-AF65-F5344CB8AC3E}">
        <p14:creationId xmlns:p14="http://schemas.microsoft.com/office/powerpoint/2010/main" val="19613048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normAutofit fontScale="90000"/>
          </a:bodyPr>
          <a:lstStyle/>
          <a:p>
            <a:r>
              <a:rPr lang="de-DE" dirty="0" smtClean="0"/>
              <a:t>Background</a:t>
            </a:r>
            <a:endParaRPr lang="de-AT" dirty="0"/>
          </a:p>
        </p:txBody>
      </p:sp>
      <p:sp>
        <p:nvSpPr>
          <p:cNvPr id="10" name="Inhaltsplatzhalter 9"/>
          <p:cNvSpPr>
            <a:spLocks noGrp="1"/>
          </p:cNvSpPr>
          <p:nvPr>
            <p:ph sz="quarter" idx="14"/>
          </p:nvPr>
        </p:nvSpPr>
        <p:spPr/>
        <p:txBody>
          <a:bodyPr/>
          <a:lstStyle/>
          <a:p>
            <a:r>
              <a:rPr lang="en-US" dirty="0"/>
              <a:t>Identification of relevant patents for </a:t>
            </a:r>
            <a:r>
              <a:rPr lang="en-US" dirty="0" smtClean="0"/>
              <a:t>diagnostic </a:t>
            </a:r>
            <a:r>
              <a:rPr lang="en-US" dirty="0"/>
              <a:t>application is an important </a:t>
            </a:r>
            <a:r>
              <a:rPr lang="en-US" dirty="0" smtClean="0"/>
              <a:t>undertaking</a:t>
            </a:r>
          </a:p>
          <a:p>
            <a:r>
              <a:rPr lang="en-US" dirty="0" smtClean="0"/>
              <a:t>Given </a:t>
            </a:r>
            <a:r>
              <a:rPr lang="en-US" dirty="0"/>
              <a:t>the nature of patents it requires expert knowledge to identify relevant patents for certain applications and is often done </a:t>
            </a:r>
            <a:r>
              <a:rPr lang="en-US" dirty="0" smtClean="0"/>
              <a:t>manually</a:t>
            </a:r>
          </a:p>
          <a:p>
            <a:r>
              <a:rPr lang="en-US" dirty="0" smtClean="0"/>
              <a:t>This </a:t>
            </a:r>
            <a:r>
              <a:rPr lang="en-US" dirty="0"/>
              <a:t>process is time consuming and would benefit from a </a:t>
            </a:r>
            <a:r>
              <a:rPr lang="en-US" dirty="0" smtClean="0"/>
              <a:t>pre-selection </a:t>
            </a:r>
            <a:r>
              <a:rPr lang="en-US" dirty="0"/>
              <a:t>classifier that can pinpoint the expert to the most relevant </a:t>
            </a:r>
            <a:r>
              <a:rPr lang="en-US" dirty="0" smtClean="0"/>
              <a:t>patents</a:t>
            </a:r>
          </a:p>
          <a:p>
            <a:r>
              <a:rPr lang="en-US" dirty="0" smtClean="0"/>
              <a:t>Therefore train a classifier that can discriminate relevant from non-relevant patents </a:t>
            </a:r>
            <a:endParaRPr lang="en-US" dirty="0"/>
          </a:p>
        </p:txBody>
      </p:sp>
      <p:sp>
        <p:nvSpPr>
          <p:cNvPr id="3" name="Fußzeilenplatzhalter 2"/>
          <p:cNvSpPr>
            <a:spLocks noGrp="1"/>
          </p:cNvSpPr>
          <p:nvPr>
            <p:ph type="ftr" sz="quarter" idx="11"/>
          </p:nvPr>
        </p:nvSpPr>
        <p:spPr/>
        <p:txBody>
          <a:bodyPr/>
          <a:lstStyle/>
          <a:p>
            <a:r>
              <a:rPr lang="en-US" dirty="0" smtClean="0"/>
              <a:t>Natural Language Processing</a:t>
            </a:r>
            <a:endParaRPr lang="en-US" dirty="0"/>
          </a:p>
        </p:txBody>
      </p:sp>
      <p:sp>
        <p:nvSpPr>
          <p:cNvPr id="7" name="Datumsplatzhalter 6"/>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7885031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Data</a:t>
            </a:r>
            <a:endParaRPr lang="de-AT" dirty="0"/>
          </a:p>
        </p:txBody>
      </p:sp>
      <p:sp>
        <p:nvSpPr>
          <p:cNvPr id="3" name="Inhaltsplatzhalter 2"/>
          <p:cNvSpPr>
            <a:spLocks noGrp="1"/>
          </p:cNvSpPr>
          <p:nvPr>
            <p:ph sz="quarter" idx="14"/>
          </p:nvPr>
        </p:nvSpPr>
        <p:spPr/>
        <p:txBody>
          <a:bodyPr>
            <a:normAutofit fontScale="92500" lnSpcReduction="20000"/>
          </a:bodyPr>
          <a:lstStyle/>
          <a:p>
            <a:r>
              <a:rPr lang="de-AT" b="1" dirty="0"/>
              <a:t>Features: </a:t>
            </a:r>
            <a:r>
              <a:rPr lang="de-AT" dirty="0"/>
              <a:t>ID, Titel, Abstract, Text </a:t>
            </a:r>
            <a:r>
              <a:rPr lang="de-AT" dirty="0" err="1"/>
              <a:t>and</a:t>
            </a:r>
            <a:r>
              <a:rPr lang="de-AT" dirty="0"/>
              <a:t> IPC Code </a:t>
            </a:r>
            <a:r>
              <a:rPr lang="de-AT" dirty="0" err="1"/>
              <a:t>of</a:t>
            </a:r>
            <a:r>
              <a:rPr lang="de-AT" dirty="0"/>
              <a:t> </a:t>
            </a:r>
            <a:r>
              <a:rPr lang="de-AT" dirty="0" err="1"/>
              <a:t>patents</a:t>
            </a:r>
            <a:endParaRPr lang="de-AT" dirty="0"/>
          </a:p>
          <a:p>
            <a:r>
              <a:rPr lang="de-AT" b="1" dirty="0"/>
              <a:t>Language: </a:t>
            </a:r>
            <a:r>
              <a:rPr lang="de-AT" dirty="0"/>
              <a:t>English</a:t>
            </a:r>
          </a:p>
          <a:p>
            <a:r>
              <a:rPr lang="de-AT" b="1" dirty="0"/>
              <a:t>Labels: </a:t>
            </a:r>
          </a:p>
          <a:p>
            <a:pPr lvl="1"/>
            <a:r>
              <a:rPr lang="de-AT" dirty="0"/>
              <a:t>Label 1: </a:t>
            </a:r>
            <a:r>
              <a:rPr lang="de-AT" dirty="0" smtClean="0"/>
              <a:t>non-relevant </a:t>
            </a:r>
            <a:r>
              <a:rPr lang="de-AT" dirty="0"/>
              <a:t>patent</a:t>
            </a:r>
          </a:p>
          <a:p>
            <a:pPr lvl="1"/>
            <a:r>
              <a:rPr lang="de-AT" dirty="0"/>
              <a:t>Label 2: </a:t>
            </a:r>
            <a:r>
              <a:rPr lang="de-AT" dirty="0" smtClean="0"/>
              <a:t>relevant </a:t>
            </a:r>
            <a:r>
              <a:rPr lang="de-AT" dirty="0"/>
              <a:t>patent</a:t>
            </a:r>
          </a:p>
          <a:p>
            <a:r>
              <a:rPr lang="de-AT" b="1" dirty="0"/>
              <a:t>20 578 Samples:</a:t>
            </a:r>
          </a:p>
          <a:p>
            <a:pPr lvl="1"/>
            <a:r>
              <a:rPr lang="de-AT" dirty="0"/>
              <a:t>Label 1: 14 391</a:t>
            </a:r>
          </a:p>
          <a:p>
            <a:pPr lvl="1"/>
            <a:r>
              <a:rPr lang="de-AT" dirty="0"/>
              <a:t>Label 2: 6 187</a:t>
            </a:r>
          </a:p>
          <a:p>
            <a:r>
              <a:rPr lang="de-AT" b="1" dirty="0"/>
              <a:t>Baseline:</a:t>
            </a:r>
          </a:p>
          <a:p>
            <a:pPr lvl="1"/>
            <a:r>
              <a:rPr lang="de-AT" dirty="0" err="1"/>
              <a:t>Unbalanced</a:t>
            </a:r>
            <a:r>
              <a:rPr lang="de-AT" dirty="0"/>
              <a:t>: 0.6993</a:t>
            </a:r>
          </a:p>
          <a:p>
            <a:pPr lvl="1"/>
            <a:r>
              <a:rPr lang="de-AT" dirty="0" err="1" smtClean="0"/>
              <a:t>Balanced</a:t>
            </a:r>
            <a:r>
              <a:rPr lang="de-AT" dirty="0" smtClean="0"/>
              <a:t>: 0.5000</a:t>
            </a:r>
          </a:p>
          <a:p>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7709384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Preprocessing</a:t>
            </a:r>
            <a:endParaRPr lang="de-AT" dirty="0"/>
          </a:p>
        </p:txBody>
      </p:sp>
      <p:sp>
        <p:nvSpPr>
          <p:cNvPr id="3" name="Inhaltsplatzhalter 2"/>
          <p:cNvSpPr>
            <a:spLocks noGrp="1"/>
          </p:cNvSpPr>
          <p:nvPr>
            <p:ph sz="quarter" idx="14"/>
          </p:nvPr>
        </p:nvSpPr>
        <p:spPr/>
        <p:txBody>
          <a:bodyPr/>
          <a:lstStyle/>
          <a:p>
            <a:r>
              <a:rPr lang="en-US" dirty="0"/>
              <a:t>Title and abstract were </a:t>
            </a:r>
            <a:r>
              <a:rPr lang="en-US" dirty="0" smtClean="0"/>
              <a:t>combined</a:t>
            </a:r>
          </a:p>
          <a:p>
            <a:r>
              <a:rPr lang="en-US" dirty="0" smtClean="0"/>
              <a:t>Text </a:t>
            </a:r>
            <a:r>
              <a:rPr lang="en-US" dirty="0"/>
              <a:t>was preprocessed by:</a:t>
            </a:r>
          </a:p>
          <a:p>
            <a:pPr lvl="1"/>
            <a:r>
              <a:rPr lang="en-US" dirty="0"/>
              <a:t>Tokenization</a:t>
            </a:r>
          </a:p>
          <a:p>
            <a:pPr lvl="1"/>
            <a:r>
              <a:rPr lang="en-US" dirty="0"/>
              <a:t>Stemming</a:t>
            </a:r>
          </a:p>
          <a:p>
            <a:pPr lvl="1"/>
            <a:r>
              <a:rPr lang="en-US" dirty="0" err="1"/>
              <a:t>Stopword</a:t>
            </a:r>
            <a:r>
              <a:rPr lang="en-US" dirty="0"/>
              <a:t> removal</a:t>
            </a:r>
          </a:p>
          <a:p>
            <a:r>
              <a:rPr lang="en-US" dirty="0"/>
              <a:t>Creation of a TF-IDF feature matrix based on tokens</a:t>
            </a:r>
          </a:p>
          <a:p>
            <a:r>
              <a:rPr lang="en-US" dirty="0"/>
              <a:t>Creation of word vector matrices based on </a:t>
            </a:r>
            <a:r>
              <a:rPr lang="en-US" dirty="0" err="1"/>
              <a:t>FastText</a:t>
            </a:r>
            <a:r>
              <a:rPr lang="en-US" dirty="0"/>
              <a:t> and Glove for neural networks</a:t>
            </a:r>
          </a:p>
          <a:p>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9543970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Methods</a:t>
            </a:r>
            <a:r>
              <a:rPr lang="de-DE" dirty="0" smtClean="0"/>
              <a:t> </a:t>
            </a:r>
            <a:r>
              <a:rPr lang="de-DE" dirty="0" err="1" smtClean="0"/>
              <a:t>and</a:t>
            </a:r>
            <a:r>
              <a:rPr lang="de-DE" dirty="0" smtClean="0"/>
              <a:t> </a:t>
            </a:r>
            <a:r>
              <a:rPr lang="de-DE" dirty="0" err="1" smtClean="0"/>
              <a:t>Classifiers</a:t>
            </a:r>
            <a:endParaRPr lang="de-AT" dirty="0"/>
          </a:p>
        </p:txBody>
      </p:sp>
      <p:sp>
        <p:nvSpPr>
          <p:cNvPr id="3" name="Inhaltsplatzhalter 2"/>
          <p:cNvSpPr>
            <a:spLocks noGrp="1"/>
          </p:cNvSpPr>
          <p:nvPr>
            <p:ph sz="quarter" idx="14"/>
          </p:nvPr>
        </p:nvSpPr>
        <p:spPr/>
        <p:txBody>
          <a:bodyPr>
            <a:normAutofit fontScale="77500" lnSpcReduction="20000"/>
          </a:bodyPr>
          <a:lstStyle/>
          <a:p>
            <a:r>
              <a:rPr lang="de-AT" b="1" dirty="0"/>
              <a:t>Random </a:t>
            </a:r>
            <a:r>
              <a:rPr lang="de-AT" b="1" dirty="0" err="1"/>
              <a:t>Forest</a:t>
            </a:r>
            <a:r>
              <a:rPr lang="de-AT" b="1" dirty="0"/>
              <a:t>: </a:t>
            </a:r>
            <a:r>
              <a:rPr lang="de-AT" dirty="0"/>
              <a:t>Ensemble </a:t>
            </a:r>
            <a:r>
              <a:rPr lang="de-AT" dirty="0" err="1"/>
              <a:t>classification</a:t>
            </a:r>
            <a:r>
              <a:rPr lang="de-AT" dirty="0"/>
              <a:t> </a:t>
            </a:r>
            <a:r>
              <a:rPr lang="de-AT" dirty="0" err="1"/>
              <a:t>with</a:t>
            </a:r>
            <a:r>
              <a:rPr lang="de-AT" dirty="0"/>
              <a:t> </a:t>
            </a:r>
            <a:r>
              <a:rPr lang="de-AT" dirty="0" err="1"/>
              <a:t>decision</a:t>
            </a:r>
            <a:r>
              <a:rPr lang="de-AT" dirty="0"/>
              <a:t> </a:t>
            </a:r>
            <a:r>
              <a:rPr lang="de-AT" dirty="0" err="1"/>
              <a:t>trees</a:t>
            </a:r>
            <a:endParaRPr lang="de-AT" dirty="0"/>
          </a:p>
          <a:p>
            <a:r>
              <a:rPr lang="de-AT" b="1" dirty="0"/>
              <a:t>Gradient </a:t>
            </a:r>
            <a:r>
              <a:rPr lang="de-AT" b="1" dirty="0" err="1"/>
              <a:t>Boosted</a:t>
            </a:r>
            <a:r>
              <a:rPr lang="de-AT" b="1" dirty="0"/>
              <a:t> </a:t>
            </a:r>
            <a:r>
              <a:rPr lang="de-AT" b="1" dirty="0" err="1"/>
              <a:t>Trees</a:t>
            </a:r>
            <a:r>
              <a:rPr lang="de-AT" b="1" dirty="0"/>
              <a:t>: </a:t>
            </a:r>
            <a:r>
              <a:rPr lang="de-AT" dirty="0"/>
              <a:t>Ensemble </a:t>
            </a:r>
            <a:r>
              <a:rPr lang="de-AT" dirty="0" err="1"/>
              <a:t>classification</a:t>
            </a:r>
            <a:r>
              <a:rPr lang="de-AT" dirty="0"/>
              <a:t> </a:t>
            </a:r>
            <a:r>
              <a:rPr lang="de-AT" dirty="0" err="1"/>
              <a:t>with</a:t>
            </a:r>
            <a:r>
              <a:rPr lang="de-AT" dirty="0"/>
              <a:t> residual </a:t>
            </a:r>
            <a:r>
              <a:rPr lang="de-AT" dirty="0" err="1"/>
              <a:t>decision</a:t>
            </a:r>
            <a:r>
              <a:rPr lang="de-AT" dirty="0"/>
              <a:t> </a:t>
            </a:r>
            <a:r>
              <a:rPr lang="de-AT" dirty="0" err="1"/>
              <a:t>tree</a:t>
            </a:r>
            <a:r>
              <a:rPr lang="de-AT" dirty="0"/>
              <a:t> </a:t>
            </a:r>
            <a:r>
              <a:rPr lang="de-AT" dirty="0" err="1"/>
              <a:t>stacking</a:t>
            </a:r>
            <a:endParaRPr lang="de-AT" dirty="0"/>
          </a:p>
          <a:p>
            <a:r>
              <a:rPr lang="de-AT" b="1" dirty="0"/>
              <a:t>RNN: </a:t>
            </a:r>
            <a:r>
              <a:rPr lang="de-AT" dirty="0" err="1"/>
              <a:t>Recurrent</a:t>
            </a:r>
            <a:r>
              <a:rPr lang="de-AT" dirty="0"/>
              <a:t> </a:t>
            </a:r>
            <a:r>
              <a:rPr lang="de-AT" dirty="0" err="1"/>
              <a:t>neural</a:t>
            </a:r>
            <a:r>
              <a:rPr lang="de-AT" dirty="0"/>
              <a:t> </a:t>
            </a:r>
            <a:r>
              <a:rPr lang="de-AT" dirty="0" err="1"/>
              <a:t>network</a:t>
            </a:r>
            <a:r>
              <a:rPr lang="de-AT" dirty="0"/>
              <a:t> (RNN) </a:t>
            </a:r>
            <a:r>
              <a:rPr lang="de-AT" dirty="0" err="1"/>
              <a:t>modeling</a:t>
            </a:r>
            <a:r>
              <a:rPr lang="de-AT" dirty="0"/>
              <a:t> </a:t>
            </a:r>
            <a:r>
              <a:rPr lang="de-AT" dirty="0" err="1"/>
              <a:t>used</a:t>
            </a:r>
            <a:r>
              <a:rPr lang="de-AT" dirty="0"/>
              <a:t> </a:t>
            </a:r>
            <a:r>
              <a:rPr lang="de-AT" dirty="0" err="1"/>
              <a:t>as</a:t>
            </a:r>
            <a:r>
              <a:rPr lang="de-AT" dirty="0"/>
              <a:t> </a:t>
            </a:r>
            <a:r>
              <a:rPr lang="de-AT" dirty="0" err="1"/>
              <a:t>classification</a:t>
            </a:r>
            <a:r>
              <a:rPr lang="de-AT" dirty="0"/>
              <a:t> </a:t>
            </a:r>
            <a:r>
              <a:rPr lang="de-AT" dirty="0" err="1"/>
              <a:t>for</a:t>
            </a:r>
            <a:r>
              <a:rPr lang="de-AT" dirty="0"/>
              <a:t> </a:t>
            </a:r>
            <a:r>
              <a:rPr lang="de-AT" dirty="0" err="1"/>
              <a:t>natural</a:t>
            </a:r>
            <a:r>
              <a:rPr lang="de-AT" dirty="0"/>
              <a:t> </a:t>
            </a:r>
            <a:r>
              <a:rPr lang="de-AT" dirty="0" err="1"/>
              <a:t>language</a:t>
            </a:r>
            <a:r>
              <a:rPr lang="de-AT" dirty="0"/>
              <a:t> </a:t>
            </a:r>
            <a:r>
              <a:rPr lang="de-AT" dirty="0" err="1"/>
              <a:t>data</a:t>
            </a:r>
            <a:endParaRPr lang="de-AT" dirty="0"/>
          </a:p>
          <a:p>
            <a:r>
              <a:rPr lang="de-AT" b="1" dirty="0" err="1"/>
              <a:t>Glove</a:t>
            </a:r>
            <a:r>
              <a:rPr lang="de-AT" b="1" dirty="0"/>
              <a:t> Word </a:t>
            </a:r>
            <a:r>
              <a:rPr lang="de-AT" b="1" dirty="0" err="1"/>
              <a:t>Embeddings</a:t>
            </a:r>
            <a:r>
              <a:rPr lang="de-AT" b="1" dirty="0"/>
              <a:t>:</a:t>
            </a:r>
            <a:r>
              <a:rPr lang="de-AT" dirty="0"/>
              <a:t> </a:t>
            </a:r>
            <a:r>
              <a:rPr lang="de-AT" dirty="0" err="1"/>
              <a:t>Glove</a:t>
            </a:r>
            <a:r>
              <a:rPr lang="de-AT" dirty="0"/>
              <a:t> Word </a:t>
            </a:r>
            <a:r>
              <a:rPr lang="de-AT" dirty="0" err="1"/>
              <a:t>Embeddings</a:t>
            </a:r>
            <a:r>
              <a:rPr lang="de-AT" dirty="0"/>
              <a:t> </a:t>
            </a:r>
            <a:r>
              <a:rPr lang="de-AT" dirty="0" err="1"/>
              <a:t>for</a:t>
            </a:r>
            <a:r>
              <a:rPr lang="de-AT" dirty="0"/>
              <a:t> CNN </a:t>
            </a:r>
            <a:r>
              <a:rPr lang="de-AT" dirty="0" err="1"/>
              <a:t>and</a:t>
            </a:r>
            <a:r>
              <a:rPr lang="de-AT" dirty="0"/>
              <a:t> LSTM </a:t>
            </a:r>
            <a:r>
              <a:rPr lang="de-AT" dirty="0" err="1"/>
              <a:t>model</a:t>
            </a:r>
            <a:r>
              <a:rPr lang="de-AT" dirty="0"/>
              <a:t> </a:t>
            </a:r>
            <a:r>
              <a:rPr lang="de-AT" dirty="0" err="1"/>
              <a:t>classification</a:t>
            </a:r>
            <a:endParaRPr lang="de-AT" dirty="0"/>
          </a:p>
          <a:p>
            <a:r>
              <a:rPr lang="de-AT" b="1" dirty="0" err="1"/>
              <a:t>Genetic</a:t>
            </a:r>
            <a:r>
              <a:rPr lang="de-AT" b="1" dirty="0"/>
              <a:t> </a:t>
            </a:r>
            <a:r>
              <a:rPr lang="de-AT" b="1" dirty="0" err="1"/>
              <a:t>Programming</a:t>
            </a:r>
            <a:r>
              <a:rPr lang="de-AT" b="1" dirty="0"/>
              <a:t>: </a:t>
            </a:r>
            <a:r>
              <a:rPr lang="de-AT" dirty="0" err="1"/>
              <a:t>Classification</a:t>
            </a:r>
            <a:r>
              <a:rPr lang="de-AT" dirty="0"/>
              <a:t> </a:t>
            </a:r>
            <a:r>
              <a:rPr lang="de-AT" dirty="0" err="1"/>
              <a:t>using</a:t>
            </a:r>
            <a:r>
              <a:rPr lang="de-AT" dirty="0"/>
              <a:t> </a:t>
            </a:r>
            <a:r>
              <a:rPr lang="de-AT" dirty="0" err="1"/>
              <a:t>evolutionary</a:t>
            </a:r>
            <a:r>
              <a:rPr lang="de-AT" dirty="0"/>
              <a:t> </a:t>
            </a:r>
            <a:r>
              <a:rPr lang="de-AT" dirty="0" err="1"/>
              <a:t>algorithms</a:t>
            </a:r>
            <a:endParaRPr lang="de-AT" dirty="0"/>
          </a:p>
          <a:p>
            <a:r>
              <a:rPr lang="de-AT" b="1" dirty="0"/>
              <a:t>K </a:t>
            </a:r>
            <a:r>
              <a:rPr lang="de-AT" b="1" dirty="0" err="1"/>
              <a:t>Nearest</a:t>
            </a:r>
            <a:r>
              <a:rPr lang="de-AT" b="1" dirty="0"/>
              <a:t> </a:t>
            </a:r>
            <a:r>
              <a:rPr lang="de-AT" b="1" dirty="0" err="1"/>
              <a:t>Neighbour</a:t>
            </a:r>
            <a:r>
              <a:rPr lang="de-AT" b="1" dirty="0"/>
              <a:t>: </a:t>
            </a:r>
            <a:r>
              <a:rPr lang="de-AT" dirty="0" err="1"/>
              <a:t>Classification</a:t>
            </a:r>
            <a:r>
              <a:rPr lang="de-AT" dirty="0"/>
              <a:t> </a:t>
            </a:r>
            <a:r>
              <a:rPr lang="de-AT" dirty="0" err="1"/>
              <a:t>with</a:t>
            </a:r>
            <a:r>
              <a:rPr lang="de-AT" dirty="0"/>
              <a:t> </a:t>
            </a:r>
            <a:r>
              <a:rPr lang="de-AT" dirty="0" err="1"/>
              <a:t>nearest</a:t>
            </a:r>
            <a:r>
              <a:rPr lang="de-AT" dirty="0"/>
              <a:t> </a:t>
            </a:r>
            <a:r>
              <a:rPr lang="de-AT" dirty="0" err="1"/>
              <a:t>neighbour</a:t>
            </a:r>
            <a:r>
              <a:rPr lang="de-AT" dirty="0"/>
              <a:t> </a:t>
            </a:r>
            <a:r>
              <a:rPr lang="de-AT" dirty="0" err="1"/>
              <a:t>algorithm</a:t>
            </a:r>
            <a:endParaRPr lang="de-AT" dirty="0"/>
          </a:p>
          <a:p>
            <a:r>
              <a:rPr lang="de-AT" b="1" dirty="0" err="1"/>
              <a:t>FastText</a:t>
            </a:r>
            <a:r>
              <a:rPr lang="de-AT" b="1" dirty="0"/>
              <a:t>: </a:t>
            </a:r>
            <a:r>
              <a:rPr lang="de-AT" dirty="0"/>
              <a:t>Feature </a:t>
            </a:r>
            <a:r>
              <a:rPr lang="de-AT" dirty="0" err="1"/>
              <a:t>embedding</a:t>
            </a:r>
            <a:r>
              <a:rPr lang="de-AT" dirty="0"/>
              <a:t> </a:t>
            </a:r>
            <a:r>
              <a:rPr lang="de-AT" dirty="0" err="1"/>
              <a:t>with</a:t>
            </a:r>
            <a:r>
              <a:rPr lang="de-AT" dirty="0"/>
              <a:t> </a:t>
            </a:r>
            <a:r>
              <a:rPr lang="de-AT" dirty="0" err="1"/>
              <a:t>FastText</a:t>
            </a:r>
            <a:r>
              <a:rPr lang="de-AT" dirty="0"/>
              <a:t> </a:t>
            </a:r>
            <a:r>
              <a:rPr lang="de-AT" dirty="0" err="1"/>
              <a:t>and</a:t>
            </a:r>
            <a:r>
              <a:rPr lang="de-AT" dirty="0"/>
              <a:t> </a:t>
            </a:r>
            <a:r>
              <a:rPr lang="de-AT" dirty="0" err="1"/>
              <a:t>classification</a:t>
            </a:r>
            <a:r>
              <a:rPr lang="de-AT" dirty="0"/>
              <a:t> </a:t>
            </a:r>
            <a:r>
              <a:rPr lang="de-AT" dirty="0" err="1"/>
              <a:t>with</a:t>
            </a:r>
            <a:r>
              <a:rPr lang="de-AT" dirty="0"/>
              <a:t> GRU-NN</a:t>
            </a:r>
          </a:p>
          <a:p>
            <a:r>
              <a:rPr lang="de-AT" b="1" dirty="0"/>
              <a:t>GRU-NN: </a:t>
            </a:r>
            <a:r>
              <a:rPr lang="de-AT" dirty="0" err="1"/>
              <a:t>Classification</a:t>
            </a:r>
            <a:r>
              <a:rPr lang="de-AT" dirty="0"/>
              <a:t> </a:t>
            </a:r>
            <a:r>
              <a:rPr lang="de-AT" dirty="0" err="1"/>
              <a:t>with</a:t>
            </a:r>
            <a:r>
              <a:rPr lang="de-AT" dirty="0"/>
              <a:t> </a:t>
            </a:r>
            <a:r>
              <a:rPr lang="de-AT" dirty="0" smtClean="0"/>
              <a:t>bi-</a:t>
            </a:r>
            <a:r>
              <a:rPr lang="de-AT" dirty="0" err="1" smtClean="0"/>
              <a:t>directional</a:t>
            </a:r>
            <a:r>
              <a:rPr lang="de-AT" dirty="0" smtClean="0"/>
              <a:t> </a:t>
            </a:r>
            <a:r>
              <a:rPr lang="de-AT" dirty="0" err="1"/>
              <a:t>Gated</a:t>
            </a:r>
            <a:r>
              <a:rPr lang="de-AT" dirty="0"/>
              <a:t> </a:t>
            </a:r>
            <a:r>
              <a:rPr lang="de-AT" dirty="0" err="1"/>
              <a:t>Recurrent</a:t>
            </a:r>
            <a:r>
              <a:rPr lang="de-AT" dirty="0"/>
              <a:t> Unit </a:t>
            </a:r>
            <a:r>
              <a:rPr lang="de-AT" dirty="0" err="1"/>
              <a:t>Neural</a:t>
            </a:r>
            <a:r>
              <a:rPr lang="de-AT" dirty="0"/>
              <a:t> Networks</a:t>
            </a:r>
          </a:p>
          <a:p>
            <a:r>
              <a:rPr lang="de-AT" b="1" dirty="0"/>
              <a:t>SVM: </a:t>
            </a:r>
            <a:r>
              <a:rPr lang="de-AT" dirty="0" err="1"/>
              <a:t>Classification</a:t>
            </a:r>
            <a:r>
              <a:rPr lang="de-AT" dirty="0"/>
              <a:t> </a:t>
            </a:r>
            <a:r>
              <a:rPr lang="de-AT" dirty="0" err="1"/>
              <a:t>with</a:t>
            </a:r>
            <a:r>
              <a:rPr lang="de-AT" dirty="0"/>
              <a:t> Support </a:t>
            </a:r>
            <a:r>
              <a:rPr lang="de-AT" dirty="0" err="1"/>
              <a:t>Vector</a:t>
            </a:r>
            <a:r>
              <a:rPr lang="de-AT" dirty="0"/>
              <a:t> Machines</a:t>
            </a:r>
          </a:p>
          <a:p>
            <a:r>
              <a:rPr lang="de-AT" b="1" dirty="0"/>
              <a:t>Naive </a:t>
            </a:r>
            <a:r>
              <a:rPr lang="de-AT" b="1" dirty="0" err="1"/>
              <a:t>Bayes</a:t>
            </a:r>
            <a:r>
              <a:rPr lang="de-AT" b="1" dirty="0"/>
              <a:t>: </a:t>
            </a:r>
            <a:r>
              <a:rPr lang="de-AT" dirty="0" err="1"/>
              <a:t>Classification</a:t>
            </a:r>
            <a:r>
              <a:rPr lang="de-AT" dirty="0"/>
              <a:t> </a:t>
            </a:r>
            <a:r>
              <a:rPr lang="de-AT" dirty="0" err="1"/>
              <a:t>with</a:t>
            </a:r>
            <a:r>
              <a:rPr lang="de-AT" dirty="0"/>
              <a:t> </a:t>
            </a:r>
            <a:r>
              <a:rPr lang="de-AT" dirty="0" err="1"/>
              <a:t>multinomial</a:t>
            </a:r>
            <a:r>
              <a:rPr lang="de-AT" dirty="0"/>
              <a:t> Naive </a:t>
            </a:r>
            <a:r>
              <a:rPr lang="de-AT" dirty="0" err="1"/>
              <a:t>Bayes</a:t>
            </a:r>
            <a:endParaRPr lang="de-AT" dirty="0"/>
          </a:p>
          <a:p>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948740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Results</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oogle Shape;191;p21"/>
          <p:cNvPicPr preferRelativeResize="0">
            <a:picLocks noGrp="1"/>
          </p:cNvPicPr>
          <p:nvPr>
            <p:ph sz="quarter" idx="14"/>
          </p:nvPr>
        </p:nvPicPr>
        <p:blipFill>
          <a:blip r:embed="rId2">
            <a:alphaModFix/>
          </a:blip>
          <a:stretch>
            <a:fillRect/>
          </a:stretch>
        </p:blipFill>
        <p:spPr>
          <a:xfrm>
            <a:off x="2790519" y="1695450"/>
            <a:ext cx="6610962" cy="4314825"/>
          </a:xfrm>
          <a:prstGeom prst="rect">
            <a:avLst/>
          </a:prstGeom>
          <a:noFill/>
          <a:ln>
            <a:noFill/>
          </a:ln>
        </p:spPr>
      </p:pic>
    </p:spTree>
    <p:extLst>
      <p:ext uri="{BB962C8B-B14F-4D97-AF65-F5344CB8AC3E}">
        <p14:creationId xmlns:p14="http://schemas.microsoft.com/office/powerpoint/2010/main" val="36936894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GRU-NN with </a:t>
            </a:r>
            <a:r>
              <a:rPr lang="en-US" dirty="0" err="1"/>
              <a:t>FastText</a:t>
            </a:r>
            <a:r>
              <a:rPr lang="en-US" dirty="0"/>
              <a:t> F</a:t>
            </a:r>
            <a:r>
              <a:rPr lang="en-US" dirty="0" smtClean="0"/>
              <a:t>eatures</a:t>
            </a:r>
            <a:endParaRPr lang="de-AT" dirty="0"/>
          </a:p>
        </p:txBody>
      </p:sp>
      <p:sp>
        <p:nvSpPr>
          <p:cNvPr id="3" name="Inhaltsplatzhalter 2"/>
          <p:cNvSpPr>
            <a:spLocks noGrp="1"/>
          </p:cNvSpPr>
          <p:nvPr>
            <p:ph sz="quarter" idx="14"/>
          </p:nvPr>
        </p:nvSpPr>
        <p:spPr/>
        <p:txBody>
          <a:bodyPr>
            <a:normAutofit/>
          </a:bodyPr>
          <a:lstStyle/>
          <a:p>
            <a:r>
              <a:rPr lang="en-US" dirty="0"/>
              <a:t>Model Architecture:</a:t>
            </a:r>
          </a:p>
          <a:p>
            <a:pPr lvl="1"/>
            <a:r>
              <a:rPr lang="en-US" dirty="0" smtClean="0"/>
              <a:t>Every </a:t>
            </a:r>
            <a:r>
              <a:rPr lang="en-US" dirty="0"/>
              <a:t>word in text is encoded as a </a:t>
            </a:r>
            <a:r>
              <a:rPr lang="en-US" dirty="0" smtClean="0"/>
              <a:t>100-dimensional</a:t>
            </a:r>
            <a:br>
              <a:rPr lang="en-US" dirty="0" smtClean="0"/>
            </a:br>
            <a:r>
              <a:rPr lang="en-US" dirty="0" smtClean="0"/>
              <a:t>feature </a:t>
            </a:r>
            <a:r>
              <a:rPr lang="en-US" dirty="0"/>
              <a:t>vector</a:t>
            </a:r>
          </a:p>
          <a:p>
            <a:pPr lvl="1"/>
            <a:r>
              <a:rPr lang="en-US" dirty="0"/>
              <a:t>Input layer of shape (None, 200, 100)</a:t>
            </a:r>
          </a:p>
          <a:p>
            <a:pPr lvl="1"/>
            <a:r>
              <a:rPr lang="en-US" dirty="0"/>
              <a:t>Spatial dropout layer with 10% dropout</a:t>
            </a:r>
          </a:p>
          <a:p>
            <a:pPr lvl="1"/>
            <a:r>
              <a:rPr lang="en-US" dirty="0"/>
              <a:t>Bidirectional GRU layer with 256 units</a:t>
            </a:r>
          </a:p>
          <a:p>
            <a:pPr lvl="1"/>
            <a:r>
              <a:rPr lang="en-US" dirty="0"/>
              <a:t>Dropout layer with 10% dropout</a:t>
            </a:r>
          </a:p>
          <a:p>
            <a:pPr lvl="1"/>
            <a:r>
              <a:rPr lang="en-US" dirty="0"/>
              <a:t>Dense layer with 256 units and </a:t>
            </a:r>
            <a:r>
              <a:rPr lang="en-US" dirty="0" err="1"/>
              <a:t>ReLU</a:t>
            </a:r>
            <a:r>
              <a:rPr lang="en-US" dirty="0"/>
              <a:t> activations</a:t>
            </a:r>
          </a:p>
          <a:p>
            <a:pPr lvl="1"/>
            <a:r>
              <a:rPr lang="en-US" dirty="0"/>
              <a:t>Dense output layer with sigmoid activation</a:t>
            </a:r>
          </a:p>
          <a:p>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grpSp>
        <p:nvGrpSpPr>
          <p:cNvPr id="9" name="Gruppieren 8"/>
          <p:cNvGrpSpPr/>
          <p:nvPr/>
        </p:nvGrpSpPr>
        <p:grpSpPr>
          <a:xfrm>
            <a:off x="8364624" y="1246650"/>
            <a:ext cx="3130531" cy="5107795"/>
            <a:chOff x="6192478" y="642825"/>
            <a:chExt cx="2435422" cy="3973650"/>
          </a:xfrm>
        </p:grpSpPr>
        <p:pic>
          <p:nvPicPr>
            <p:cNvPr id="7" name="Google Shape;176;p19"/>
            <p:cNvPicPr preferRelativeResize="0"/>
            <p:nvPr/>
          </p:nvPicPr>
          <p:blipFill>
            <a:blip r:embed="rId2">
              <a:alphaModFix/>
            </a:blip>
            <a:stretch>
              <a:fillRect/>
            </a:stretch>
          </p:blipFill>
          <p:spPr>
            <a:xfrm>
              <a:off x="6192478" y="642825"/>
              <a:ext cx="2435422" cy="1928925"/>
            </a:xfrm>
            <a:prstGeom prst="rect">
              <a:avLst/>
            </a:prstGeom>
            <a:noFill/>
            <a:ln>
              <a:noFill/>
            </a:ln>
          </p:spPr>
        </p:pic>
        <p:pic>
          <p:nvPicPr>
            <p:cNvPr id="8" name="Google Shape;177;p19"/>
            <p:cNvPicPr preferRelativeResize="0"/>
            <p:nvPr/>
          </p:nvPicPr>
          <p:blipFill>
            <a:blip r:embed="rId3">
              <a:alphaModFix/>
            </a:blip>
            <a:stretch>
              <a:fillRect/>
            </a:stretch>
          </p:blipFill>
          <p:spPr>
            <a:xfrm>
              <a:off x="6230449" y="2687550"/>
              <a:ext cx="2397451" cy="1928925"/>
            </a:xfrm>
            <a:prstGeom prst="rect">
              <a:avLst/>
            </a:prstGeom>
            <a:noFill/>
            <a:ln>
              <a:noFill/>
            </a:ln>
          </p:spPr>
        </p:pic>
      </p:grpSp>
    </p:spTree>
    <p:extLst>
      <p:ext uri="{BB962C8B-B14F-4D97-AF65-F5344CB8AC3E}">
        <p14:creationId xmlns:p14="http://schemas.microsoft.com/office/powerpoint/2010/main" val="28053172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Feature </a:t>
            </a:r>
            <a:r>
              <a:rPr lang="de-DE" dirty="0" err="1" smtClean="0"/>
              <a:t>Importance</a:t>
            </a:r>
            <a:r>
              <a:rPr lang="de-DE" dirty="0" smtClean="0"/>
              <a:t> (RF)</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oogle Shape;216;p24"/>
          <p:cNvPicPr preferRelativeResize="0">
            <a:picLocks noGrp="1"/>
          </p:cNvPicPr>
          <p:nvPr>
            <p:ph sz="quarter" idx="14"/>
          </p:nvPr>
        </p:nvPicPr>
        <p:blipFill>
          <a:blip r:embed="rId2">
            <a:alphaModFix/>
          </a:blip>
          <a:stretch>
            <a:fillRect/>
          </a:stretch>
        </p:blipFill>
        <p:spPr>
          <a:xfrm>
            <a:off x="1940641" y="1210371"/>
            <a:ext cx="7545860" cy="5143439"/>
          </a:xfrm>
          <a:prstGeom prst="rect">
            <a:avLst/>
          </a:prstGeom>
          <a:noFill/>
          <a:ln>
            <a:noFill/>
          </a:ln>
        </p:spPr>
      </p:pic>
    </p:spTree>
    <p:extLst>
      <p:ext uri="{BB962C8B-B14F-4D97-AF65-F5344CB8AC3E}">
        <p14:creationId xmlns:p14="http://schemas.microsoft.com/office/powerpoint/2010/main" val="35808710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98D150CF-F888-48EA-89E8-311ED5E9161B}"/>
              </a:ext>
            </a:extLst>
          </p:cNvPr>
          <p:cNvSpPr>
            <a:spLocks noGrp="1"/>
          </p:cNvSpPr>
          <p:nvPr>
            <p:ph type="ctrTitle"/>
          </p:nvPr>
        </p:nvSpPr>
        <p:spPr>
          <a:xfrm>
            <a:off x="649044" y="753034"/>
            <a:ext cx="6815446" cy="3887390"/>
          </a:xfrm>
        </p:spPr>
        <p:txBody>
          <a:bodyPr/>
          <a:lstStyle/>
          <a:p>
            <a:r>
              <a:rPr lang="en-US" dirty="0" smtClean="0"/>
              <a:t>Final Remarks</a:t>
            </a:r>
            <a:endParaRPr lang="en-US" dirty="0"/>
          </a:p>
        </p:txBody>
      </p:sp>
      <p:sp>
        <p:nvSpPr>
          <p:cNvPr id="8" name="Subtitle 7">
            <a:extLst>
              <a:ext uri="{FF2B5EF4-FFF2-40B4-BE49-F238E27FC236}">
                <a16:creationId xmlns="" xmlns:a16="http://schemas.microsoft.com/office/drawing/2014/main" id="{6BBE0348-1527-4055-BA8A-E2754222743D}"/>
              </a:ext>
            </a:extLst>
          </p:cNvPr>
          <p:cNvSpPr>
            <a:spLocks noGrp="1"/>
          </p:cNvSpPr>
          <p:nvPr>
            <p:ph type="subTitle" idx="1"/>
          </p:nvPr>
        </p:nvSpPr>
        <p:spPr>
          <a:xfrm>
            <a:off x="649045" y="4640424"/>
            <a:ext cx="6437555" cy="1303176"/>
          </a:xfrm>
        </p:spPr>
        <p:txBody>
          <a:bodyPr/>
          <a:lstStyle/>
          <a:p>
            <a:endParaRPr lang="en-US" dirty="0"/>
          </a:p>
        </p:txBody>
      </p:sp>
      <p:pic>
        <p:nvPicPr>
          <p:cNvPr id="6" name="Picture Placeholder 5" descr="Illuminated technology network on a dark background">
            <a:extLst>
              <a:ext uri="{FF2B5EF4-FFF2-40B4-BE49-F238E27FC236}">
                <a16:creationId xmlns="" xmlns:a16="http://schemas.microsoft.com/office/drawing/2014/main" id="{5EAE7D12-287F-8457-D643-5003972FDC48}"/>
              </a:ext>
            </a:extLst>
          </p:cNvPr>
          <p:cNvPicPr>
            <a:picLocks noGrp="1" noChangeAspect="1"/>
          </p:cNvPicPr>
          <p:nvPr>
            <p:ph type="pic" sz="quarter" idx="13"/>
          </p:nvPr>
        </p:nvPicPr>
        <p:blipFill>
          <a:blip r:embed="rId2"/>
          <a:srcRect l="33255" r="33255"/>
          <a:stretch/>
        </p:blipFill>
        <p:spPr>
          <a:xfrm>
            <a:off x="8113533" y="0"/>
            <a:ext cx="4082983" cy="6858000"/>
          </a:xfrm>
        </p:spPr>
      </p:pic>
    </p:spTree>
    <p:extLst>
      <p:ext uri="{BB962C8B-B14F-4D97-AF65-F5344CB8AC3E}">
        <p14:creationId xmlns:p14="http://schemas.microsoft.com/office/powerpoint/2010/main" val="10624401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Homework</a:t>
            </a:r>
            <a:r>
              <a:rPr lang="de-DE" dirty="0" smtClean="0"/>
              <a:t>/</a:t>
            </a:r>
            <a:r>
              <a:rPr lang="de-DE" dirty="0" err="1" smtClean="0"/>
              <a:t>Exercise</a:t>
            </a:r>
            <a:r>
              <a:rPr lang="de-DE" dirty="0" smtClean="0"/>
              <a:t> 2</a:t>
            </a:r>
            <a:endParaRPr lang="de-AT" dirty="0"/>
          </a:p>
        </p:txBody>
      </p:sp>
      <p:pic>
        <p:nvPicPr>
          <p:cNvPr id="7" name="Inhaltsplatzhalter 6"/>
          <p:cNvPicPr>
            <a:picLocks noGrp="1" noChangeAspect="1"/>
          </p:cNvPicPr>
          <p:nvPr>
            <p:ph sz="quarter" idx="14"/>
          </p:nvPr>
        </p:nvPicPr>
        <p:blipFill>
          <a:blip r:embed="rId2"/>
          <a:stretch>
            <a:fillRect/>
          </a:stretch>
        </p:blipFill>
        <p:spPr>
          <a:xfrm>
            <a:off x="2845060" y="1695450"/>
            <a:ext cx="6501881" cy="4314825"/>
          </a:xfrm>
          <a:prstGeom prst="rect">
            <a:avLst/>
          </a:prstGeom>
        </p:spPr>
      </p:pic>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407416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References</a:t>
            </a:r>
            <a:endParaRPr lang="de-AT" dirty="0"/>
          </a:p>
        </p:txBody>
      </p:sp>
      <p:sp>
        <p:nvSpPr>
          <p:cNvPr id="3" name="Inhaltsplatzhalter 2"/>
          <p:cNvSpPr>
            <a:spLocks noGrp="1"/>
          </p:cNvSpPr>
          <p:nvPr>
            <p:ph sz="quarter" idx="14"/>
          </p:nvPr>
        </p:nvSpPr>
        <p:spPr>
          <a:xfrm>
            <a:off x="931863" y="1695450"/>
            <a:ext cx="10328275" cy="4491166"/>
          </a:xfrm>
        </p:spPr>
        <p:txBody>
          <a:bodyPr>
            <a:normAutofit/>
          </a:bodyPr>
          <a:lstStyle/>
          <a:p>
            <a:r>
              <a:rPr lang="de-DE" dirty="0" smtClean="0"/>
              <a:t>A </a:t>
            </a:r>
            <a:r>
              <a:rPr lang="de-DE" dirty="0" err="1" smtClean="0"/>
              <a:t>lot</a:t>
            </a:r>
            <a:r>
              <a:rPr lang="de-DE" dirty="0" smtClean="0"/>
              <a:t> </a:t>
            </a:r>
            <a:r>
              <a:rPr lang="de-DE" dirty="0" err="1" smtClean="0"/>
              <a:t>of</a:t>
            </a:r>
            <a:r>
              <a:rPr lang="de-DE" dirty="0" smtClean="0"/>
              <a:t> </a:t>
            </a:r>
            <a:r>
              <a:rPr lang="de-DE" dirty="0" err="1" smtClean="0"/>
              <a:t>the</a:t>
            </a:r>
            <a:r>
              <a:rPr lang="de-DE" dirty="0" smtClean="0"/>
              <a:t> material </a:t>
            </a:r>
            <a:r>
              <a:rPr lang="de-DE" dirty="0" err="1" smtClean="0"/>
              <a:t>presented</a:t>
            </a:r>
            <a:r>
              <a:rPr lang="de-DE" dirty="0" smtClean="0"/>
              <a:t> </a:t>
            </a:r>
            <a:r>
              <a:rPr lang="de-DE" dirty="0" err="1" smtClean="0"/>
              <a:t>here</a:t>
            </a:r>
            <a:r>
              <a:rPr lang="de-DE" dirty="0" smtClean="0"/>
              <a:t> was </a:t>
            </a:r>
            <a:r>
              <a:rPr lang="de-DE" dirty="0" err="1" smtClean="0"/>
              <a:t>taken</a:t>
            </a:r>
            <a:r>
              <a:rPr lang="de-DE" dirty="0" smtClean="0"/>
              <a:t> </a:t>
            </a:r>
            <a:r>
              <a:rPr lang="de-DE" dirty="0" err="1" smtClean="0"/>
              <a:t>from</a:t>
            </a:r>
            <a:r>
              <a:rPr lang="de-DE" dirty="0" smtClean="0"/>
              <a:t> </a:t>
            </a:r>
            <a:r>
              <a:rPr lang="de-DE" dirty="0" err="1" smtClean="0">
                <a:hlinkClick r:id="rId2"/>
              </a:rPr>
              <a:t>DeepMind‘s</a:t>
            </a:r>
            <a:r>
              <a:rPr lang="de-DE" dirty="0" smtClean="0">
                <a:hlinkClick r:id="rId2"/>
              </a:rPr>
              <a:t> 2020 </a:t>
            </a:r>
            <a:r>
              <a:rPr lang="de-DE" dirty="0" err="1" smtClean="0">
                <a:hlinkClick r:id="rId2"/>
              </a:rPr>
              <a:t>Deep</a:t>
            </a:r>
            <a:r>
              <a:rPr lang="de-DE" dirty="0" smtClean="0">
                <a:hlinkClick r:id="rId2"/>
              </a:rPr>
              <a:t> Learning </a:t>
            </a:r>
            <a:r>
              <a:rPr lang="de-DE" dirty="0" err="1" smtClean="0">
                <a:hlinkClick r:id="rId2"/>
              </a:rPr>
              <a:t>Lecture</a:t>
            </a:r>
            <a:r>
              <a:rPr lang="de-DE" dirty="0" smtClean="0">
                <a:hlinkClick r:id="rId2"/>
              </a:rPr>
              <a:t> Series</a:t>
            </a:r>
            <a:endParaRPr lang="de-DE" dirty="0" smtClean="0"/>
          </a:p>
          <a:p>
            <a:r>
              <a:rPr lang="de-DE" dirty="0" smtClean="0"/>
              <a:t>Images </a:t>
            </a:r>
            <a:r>
              <a:rPr lang="de-DE" dirty="0" err="1" smtClean="0"/>
              <a:t>are</a:t>
            </a:r>
            <a:r>
              <a:rPr lang="de-DE" dirty="0" smtClean="0"/>
              <a:t> </a:t>
            </a:r>
            <a:r>
              <a:rPr lang="de-DE" dirty="0" err="1" smtClean="0"/>
              <a:t>taken</a:t>
            </a:r>
            <a:r>
              <a:rPr lang="de-DE" dirty="0" smtClean="0"/>
              <a:t> </a:t>
            </a:r>
            <a:r>
              <a:rPr lang="de-DE" dirty="0" err="1" smtClean="0"/>
              <a:t>from</a:t>
            </a:r>
            <a:r>
              <a:rPr lang="de-DE" dirty="0" smtClean="0"/>
              <a:t> </a:t>
            </a:r>
            <a:r>
              <a:rPr lang="de-DE" dirty="0" err="1" smtClean="0"/>
              <a:t>there</a:t>
            </a:r>
            <a:r>
              <a:rPr lang="de-DE" dirty="0"/>
              <a:t> </a:t>
            </a:r>
            <a:r>
              <a:rPr lang="de-DE" dirty="0" err="1" smtClean="0"/>
              <a:t>or</a:t>
            </a:r>
            <a:r>
              <a:rPr lang="de-DE" dirty="0" smtClean="0"/>
              <a:t> Wikipedia, </a:t>
            </a:r>
            <a:r>
              <a:rPr lang="de-DE" dirty="0" err="1" smtClean="0"/>
              <a:t>if</a:t>
            </a:r>
            <a:r>
              <a:rPr lang="de-DE" dirty="0" smtClean="0"/>
              <a:t> not </a:t>
            </a:r>
            <a:r>
              <a:rPr lang="de-DE" dirty="0" err="1" smtClean="0"/>
              <a:t>otherwise</a:t>
            </a:r>
            <a:r>
              <a:rPr lang="de-DE" dirty="0" smtClean="0"/>
              <a:t> </a:t>
            </a:r>
            <a:r>
              <a:rPr lang="de-DE" dirty="0" err="1" smtClean="0"/>
              <a:t>specified</a:t>
            </a:r>
            <a:endParaRPr lang="de-DE" dirty="0" smtClean="0"/>
          </a:p>
          <a:p>
            <a:r>
              <a:rPr lang="de-DE" dirty="0" smtClean="0"/>
              <a:t>Further links </a:t>
            </a:r>
            <a:r>
              <a:rPr lang="de-DE" dirty="0" err="1" smtClean="0"/>
              <a:t>that</a:t>
            </a:r>
            <a:r>
              <a:rPr lang="de-DE" dirty="0" smtClean="0"/>
              <a:t> I </a:t>
            </a:r>
            <a:r>
              <a:rPr lang="de-DE" dirty="0" err="1" smtClean="0"/>
              <a:t>can</a:t>
            </a:r>
            <a:r>
              <a:rPr lang="de-DE" dirty="0" smtClean="0"/>
              <a:t> </a:t>
            </a:r>
            <a:r>
              <a:rPr lang="de-DE" dirty="0" err="1" smtClean="0"/>
              <a:t>recommend</a:t>
            </a:r>
            <a:r>
              <a:rPr lang="de-DE" dirty="0" smtClean="0"/>
              <a:t> </a:t>
            </a:r>
            <a:r>
              <a:rPr lang="de-DE" dirty="0" err="1" smtClean="0"/>
              <a:t>checking</a:t>
            </a:r>
            <a:r>
              <a:rPr lang="de-DE" dirty="0" smtClean="0"/>
              <a:t> out:</a:t>
            </a:r>
          </a:p>
          <a:p>
            <a:pPr lvl="1"/>
            <a:r>
              <a:rPr lang="de-DE" dirty="0"/>
              <a:t>GPT-3: </a:t>
            </a:r>
            <a:r>
              <a:rPr lang="de-DE" dirty="0">
                <a:hlinkClick r:id="rId3"/>
              </a:rPr>
              <a:t>https://</a:t>
            </a:r>
            <a:r>
              <a:rPr lang="de-DE" dirty="0" smtClean="0">
                <a:hlinkClick r:id="rId3"/>
              </a:rPr>
              <a:t>github.com/openai/gpt-3</a:t>
            </a:r>
            <a:r>
              <a:rPr lang="de-DE" dirty="0"/>
              <a:t>, </a:t>
            </a:r>
            <a:r>
              <a:rPr lang="de-DE" dirty="0">
                <a:hlinkClick r:id="rId4"/>
              </a:rPr>
              <a:t>https://</a:t>
            </a:r>
            <a:r>
              <a:rPr lang="de-DE" dirty="0" smtClean="0">
                <a:hlinkClick r:id="rId4"/>
              </a:rPr>
              <a:t>arxiv.org/abs/2005.14165</a:t>
            </a:r>
            <a:endParaRPr lang="de-DE" dirty="0" smtClean="0"/>
          </a:p>
          <a:p>
            <a:pPr lvl="1"/>
            <a:r>
              <a:rPr lang="en-US" dirty="0" err="1">
                <a:hlinkClick r:id="rId5"/>
              </a:rPr>
              <a:t>Analysing</a:t>
            </a:r>
            <a:r>
              <a:rPr lang="en-US" dirty="0">
                <a:hlinkClick r:id="rId5"/>
              </a:rPr>
              <a:t> Mathematical Reasoning Abilities of Neural </a:t>
            </a:r>
            <a:r>
              <a:rPr lang="en-US" dirty="0" smtClean="0">
                <a:hlinkClick r:id="rId5"/>
              </a:rPr>
              <a:t>Models</a:t>
            </a:r>
            <a:endParaRPr lang="en-US" dirty="0" smtClean="0"/>
          </a:p>
          <a:p>
            <a:pPr lvl="1"/>
            <a:r>
              <a:rPr lang="en-US" dirty="0">
                <a:hlinkClick r:id="rId6"/>
              </a:rPr>
              <a:t>Visual Grounding in Video for Unsupervised Word Translation</a:t>
            </a:r>
            <a:endParaRPr lang="de-DE" dirty="0" smtClean="0"/>
          </a:p>
          <a:p>
            <a:pPr lvl="1"/>
            <a:r>
              <a:rPr lang="en-US" dirty="0" err="1">
                <a:hlinkClick r:id="rId7"/>
              </a:rPr>
              <a:t>ScaNN</a:t>
            </a:r>
            <a:r>
              <a:rPr lang="en-US" dirty="0">
                <a:hlinkClick r:id="rId7"/>
              </a:rPr>
              <a:t>: Efficient Vector Similarity </a:t>
            </a:r>
            <a:r>
              <a:rPr lang="en-US" dirty="0" smtClean="0">
                <a:hlinkClick r:id="rId7"/>
              </a:rPr>
              <a:t>Search</a:t>
            </a:r>
            <a:endParaRPr lang="en-US" dirty="0" smtClean="0"/>
          </a:p>
          <a:p>
            <a:pPr lvl="1"/>
            <a:r>
              <a:rPr lang="en-US" dirty="0" smtClean="0">
                <a:hlinkClick r:id="rId8"/>
              </a:rPr>
              <a:t>Transformers in R</a:t>
            </a:r>
            <a:endParaRPr lang="en-US" dirty="0" smtClean="0"/>
          </a:p>
          <a:p>
            <a:pPr lvl="1"/>
            <a:r>
              <a:rPr lang="en-US" dirty="0" smtClean="0">
                <a:hlinkClick r:id="rId9"/>
              </a:rPr>
              <a:t>Understanding LSTMs</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7108214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Artificial</a:t>
            </a:r>
            <a:r>
              <a:rPr lang="de-DE" dirty="0" smtClean="0"/>
              <a:t> Neurons</a:t>
            </a:r>
            <a:endParaRPr lang="de-AT" dirty="0"/>
          </a:p>
        </p:txBody>
      </p:sp>
      <p:sp>
        <p:nvSpPr>
          <p:cNvPr id="3" name="Inhaltsplatzhalter 2"/>
          <p:cNvSpPr>
            <a:spLocks noGrp="1"/>
          </p:cNvSpPr>
          <p:nvPr>
            <p:ph sz="quarter" idx="14"/>
          </p:nvPr>
        </p:nvSpPr>
        <p:spPr>
          <a:xfrm>
            <a:off x="931864" y="1695450"/>
            <a:ext cx="4641850" cy="4314825"/>
          </a:xfrm>
        </p:spPr>
        <p:txBody>
          <a:bodyPr>
            <a:normAutofit lnSpcReduction="10000"/>
          </a:bodyPr>
          <a:lstStyle/>
          <a:p>
            <a:r>
              <a:rPr lang="de-DE" dirty="0" err="1" smtClean="0"/>
              <a:t>Sum</a:t>
            </a:r>
            <a:r>
              <a:rPr lang="de-DE" dirty="0" smtClean="0"/>
              <a:t> </a:t>
            </a:r>
            <a:r>
              <a:rPr lang="de-DE" dirty="0" err="1" smtClean="0"/>
              <a:t>of</a:t>
            </a:r>
            <a:r>
              <a:rPr lang="de-DE" dirty="0" smtClean="0"/>
              <a:t> </a:t>
            </a:r>
            <a:r>
              <a:rPr lang="de-DE" dirty="0" err="1" smtClean="0"/>
              <a:t>inputs</a:t>
            </a:r>
            <a:r>
              <a:rPr lang="de-DE" dirty="0" smtClean="0"/>
              <a:t> </a:t>
            </a:r>
            <a:r>
              <a:rPr lang="de-DE" dirty="0" err="1" smtClean="0"/>
              <a:t>times</a:t>
            </a:r>
            <a:r>
              <a:rPr lang="de-DE" dirty="0" smtClean="0"/>
              <a:t> </a:t>
            </a:r>
            <a:r>
              <a:rPr lang="de-DE" dirty="0" err="1" smtClean="0"/>
              <a:t>their</a:t>
            </a:r>
            <a:r>
              <a:rPr lang="de-DE" dirty="0" smtClean="0"/>
              <a:t> </a:t>
            </a:r>
            <a:r>
              <a:rPr lang="de-DE" dirty="0" err="1" smtClean="0"/>
              <a:t>weights</a:t>
            </a:r>
            <a:r>
              <a:rPr lang="de-DE" dirty="0" smtClean="0"/>
              <a:t> plus </a:t>
            </a:r>
            <a:r>
              <a:rPr lang="de-DE" dirty="0" err="1" smtClean="0"/>
              <a:t>bias</a:t>
            </a:r>
            <a:endParaRPr lang="de-DE" dirty="0" smtClean="0"/>
          </a:p>
          <a:p>
            <a:r>
              <a:rPr lang="de-DE" dirty="0" err="1" smtClean="0"/>
              <a:t>Depending</a:t>
            </a:r>
            <a:r>
              <a:rPr lang="de-DE" dirty="0" smtClean="0"/>
              <a:t> on </a:t>
            </a:r>
            <a:r>
              <a:rPr lang="de-DE" dirty="0" err="1" smtClean="0"/>
              <a:t>the</a:t>
            </a:r>
            <a:r>
              <a:rPr lang="de-DE" dirty="0" smtClean="0"/>
              <a:t> </a:t>
            </a:r>
            <a:r>
              <a:rPr lang="de-DE" dirty="0" err="1" smtClean="0"/>
              <a:t>activation</a:t>
            </a:r>
            <a:r>
              <a:rPr lang="de-DE" dirty="0" smtClean="0"/>
              <a:t> </a:t>
            </a:r>
            <a:r>
              <a:rPr lang="de-DE" dirty="0" err="1" smtClean="0"/>
              <a:t>function</a:t>
            </a:r>
            <a:r>
              <a:rPr lang="de-DE" dirty="0" smtClean="0"/>
              <a:t> </a:t>
            </a:r>
            <a:r>
              <a:rPr lang="de-DE" dirty="0" err="1" smtClean="0"/>
              <a:t>you</a:t>
            </a:r>
            <a:r>
              <a:rPr lang="de-DE" dirty="0" smtClean="0"/>
              <a:t> </a:t>
            </a:r>
            <a:r>
              <a:rPr lang="de-DE" dirty="0" err="1" smtClean="0"/>
              <a:t>take</a:t>
            </a:r>
            <a:r>
              <a:rPr lang="de-DE" dirty="0" smtClean="0"/>
              <a:t> </a:t>
            </a:r>
            <a:r>
              <a:rPr lang="de-DE" dirty="0" err="1" smtClean="0"/>
              <a:t>another</a:t>
            </a:r>
            <a:r>
              <a:rPr lang="de-DE" dirty="0" smtClean="0"/>
              <a:t> </a:t>
            </a:r>
            <a:r>
              <a:rPr lang="de-DE" dirty="0" err="1" smtClean="0"/>
              <a:t>aggregation</a:t>
            </a:r>
            <a:r>
              <a:rPr lang="de-DE" dirty="0" smtClean="0"/>
              <a:t> </a:t>
            </a:r>
            <a:r>
              <a:rPr lang="de-DE" dirty="0" err="1" smtClean="0"/>
              <a:t>instead</a:t>
            </a:r>
            <a:r>
              <a:rPr lang="de-DE" dirty="0" smtClean="0"/>
              <a:t> </a:t>
            </a:r>
            <a:r>
              <a:rPr lang="de-DE" dirty="0" err="1" smtClean="0"/>
              <a:t>of</a:t>
            </a:r>
            <a:r>
              <a:rPr lang="de-DE" dirty="0" smtClean="0"/>
              <a:t> </a:t>
            </a:r>
            <a:r>
              <a:rPr lang="de-DE" dirty="0" err="1" smtClean="0"/>
              <a:t>the</a:t>
            </a:r>
            <a:r>
              <a:rPr lang="de-DE" dirty="0" smtClean="0"/>
              <a:t> </a:t>
            </a:r>
            <a:r>
              <a:rPr lang="de-DE" dirty="0" err="1" smtClean="0"/>
              <a:t>sum</a:t>
            </a:r>
            <a:endParaRPr lang="de-DE" dirty="0" smtClean="0"/>
          </a:p>
          <a:p>
            <a:r>
              <a:rPr lang="de-DE" b="1" dirty="0" err="1" smtClean="0"/>
              <a:t>Artificial</a:t>
            </a:r>
            <a:r>
              <a:rPr lang="de-DE" b="1" dirty="0" smtClean="0"/>
              <a:t> </a:t>
            </a:r>
            <a:r>
              <a:rPr lang="de-DE" b="1" dirty="0" err="1" smtClean="0"/>
              <a:t>neurons</a:t>
            </a:r>
            <a:r>
              <a:rPr lang="de-DE" b="1" dirty="0" smtClean="0"/>
              <a:t> </a:t>
            </a:r>
            <a:r>
              <a:rPr lang="de-DE" b="1" dirty="0" err="1" smtClean="0"/>
              <a:t>are</a:t>
            </a:r>
            <a:r>
              <a:rPr lang="de-DE" b="1" dirty="0" smtClean="0"/>
              <a:t> NOT a </a:t>
            </a:r>
            <a:r>
              <a:rPr lang="de-DE" b="1" dirty="0" err="1" smtClean="0"/>
              <a:t>model</a:t>
            </a:r>
            <a:r>
              <a:rPr lang="de-DE" b="1" dirty="0" smtClean="0"/>
              <a:t> </a:t>
            </a:r>
            <a:r>
              <a:rPr lang="de-DE" b="1" dirty="0" err="1" smtClean="0"/>
              <a:t>of</a:t>
            </a:r>
            <a:r>
              <a:rPr lang="de-DE" b="1" dirty="0" smtClean="0"/>
              <a:t> real </a:t>
            </a:r>
            <a:r>
              <a:rPr lang="de-DE" b="1" dirty="0" err="1" smtClean="0"/>
              <a:t>neurons</a:t>
            </a:r>
            <a:r>
              <a:rPr lang="de-DE" b="1" dirty="0" smtClean="0"/>
              <a:t>, </a:t>
            </a:r>
            <a:r>
              <a:rPr lang="de-DE" b="1" dirty="0" err="1" smtClean="0"/>
              <a:t>they</a:t>
            </a:r>
            <a:r>
              <a:rPr lang="de-DE" b="1" dirty="0" smtClean="0"/>
              <a:t> just </a:t>
            </a:r>
            <a:r>
              <a:rPr lang="de-DE" b="1" dirty="0" err="1" smtClean="0"/>
              <a:t>capture</a:t>
            </a:r>
            <a:r>
              <a:rPr lang="de-DE" b="1" dirty="0" smtClean="0"/>
              <a:t> </a:t>
            </a:r>
            <a:r>
              <a:rPr lang="de-DE" b="1" dirty="0" err="1" smtClean="0"/>
              <a:t>some</a:t>
            </a:r>
            <a:r>
              <a:rPr lang="de-DE" b="1" dirty="0" smtClean="0"/>
              <a:t> </a:t>
            </a:r>
            <a:r>
              <a:rPr lang="de-DE" b="1" dirty="0" err="1" smtClean="0"/>
              <a:t>simplistic</a:t>
            </a:r>
            <a:r>
              <a:rPr lang="de-DE" b="1" dirty="0" smtClean="0"/>
              <a:t> </a:t>
            </a:r>
            <a:r>
              <a:rPr lang="de-DE" b="1" dirty="0" err="1" smtClean="0"/>
              <a:t>properties</a:t>
            </a:r>
            <a:r>
              <a:rPr lang="de-DE" b="1" dirty="0" smtClean="0"/>
              <a:t> </a:t>
            </a:r>
            <a:r>
              <a:rPr lang="de-DE" b="1" dirty="0" err="1" smtClean="0"/>
              <a:t>of</a:t>
            </a:r>
            <a:r>
              <a:rPr lang="de-DE" b="1" dirty="0" smtClean="0"/>
              <a:t> </a:t>
            </a:r>
            <a:r>
              <a:rPr lang="de-DE" b="1" dirty="0" err="1" smtClean="0"/>
              <a:t>the</a:t>
            </a:r>
            <a:r>
              <a:rPr lang="de-DE" b="1" dirty="0" smtClean="0"/>
              <a:t> </a:t>
            </a:r>
            <a:r>
              <a:rPr lang="de-DE" b="1" dirty="0" err="1" smtClean="0"/>
              <a:t>biological</a:t>
            </a:r>
            <a:r>
              <a:rPr lang="de-DE" b="1" dirty="0" smtClean="0"/>
              <a:t> </a:t>
            </a:r>
            <a:r>
              <a:rPr lang="de-DE" b="1" dirty="0" err="1" smtClean="0"/>
              <a:t>model</a:t>
            </a:r>
            <a:endParaRPr lang="de-AT" b="1"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Grafik 7"/>
          <p:cNvPicPr>
            <a:picLocks noChangeAspect="1"/>
          </p:cNvPicPr>
          <p:nvPr/>
        </p:nvPicPr>
        <p:blipFill>
          <a:blip r:embed="rId2"/>
          <a:stretch>
            <a:fillRect/>
          </a:stretch>
        </p:blipFill>
        <p:spPr>
          <a:xfrm>
            <a:off x="5573713" y="1694180"/>
            <a:ext cx="5686425" cy="2886075"/>
          </a:xfrm>
          <a:prstGeom prst="rect">
            <a:avLst/>
          </a:prstGeom>
        </p:spPr>
      </p:pic>
    </p:spTree>
    <p:extLst>
      <p:ext uri="{BB962C8B-B14F-4D97-AF65-F5344CB8AC3E}">
        <p14:creationId xmlns:p14="http://schemas.microsoft.com/office/powerpoint/2010/main" val="29324009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 xmlns:a16="http://schemas.microsoft.com/office/drawing/2014/main" id="{D8370FC6-BFF8-1A37-559E-28732D9B8FFD}"/>
              </a:ext>
            </a:extLst>
          </p:cNvPr>
          <p:cNvSpPr>
            <a:spLocks noGrp="1"/>
          </p:cNvSpPr>
          <p:nvPr>
            <p:ph type="subTitle" idx="1"/>
          </p:nvPr>
        </p:nvSpPr>
        <p:spPr>
          <a:xfrm>
            <a:off x="649045" y="4640424"/>
            <a:ext cx="5446955" cy="1303176"/>
          </a:xfrm>
        </p:spPr>
        <p:txBody>
          <a:bodyPr>
            <a:normAutofit fontScale="92500"/>
          </a:bodyPr>
          <a:lstStyle/>
          <a:p>
            <a:r>
              <a:rPr lang="de-AT" dirty="0"/>
              <a:t>Feedback &amp; Questions:</a:t>
            </a:r>
          </a:p>
          <a:p>
            <a:r>
              <a:rPr lang="de-AT" sz="2600" dirty="0"/>
              <a:t>micha.birklbauer@fh-hagenberg.at</a:t>
            </a:r>
            <a:endParaRPr lang="en-US" sz="2600" dirty="0"/>
          </a:p>
        </p:txBody>
      </p:sp>
      <p:sp>
        <p:nvSpPr>
          <p:cNvPr id="16" name="TextBox 15">
            <a:extLst>
              <a:ext uri="{FF2B5EF4-FFF2-40B4-BE49-F238E27FC236}">
                <a16:creationId xmlns="" xmlns:a16="http://schemas.microsoft.com/office/drawing/2014/main" id="{532C87E0-5000-ED7D-8D9D-EAE4C59A2BD0}"/>
              </a:ext>
            </a:extLst>
          </p:cNvPr>
          <p:cNvSpPr txBox="1"/>
          <p:nvPr/>
        </p:nvSpPr>
        <p:spPr>
          <a:xfrm>
            <a:off x="649044" y="1577130"/>
            <a:ext cx="5446956" cy="1569660"/>
          </a:xfrm>
          <a:prstGeom prst="rect">
            <a:avLst/>
          </a:prstGeom>
          <a:noFill/>
        </p:spPr>
        <p:txBody>
          <a:bodyPr wrap="square" rtlCol="0">
            <a:spAutoFit/>
          </a:bodyPr>
          <a:lstStyle/>
          <a:p>
            <a:r>
              <a:rPr lang="de-AT" sz="2400" b="1" dirty="0" err="1" smtClean="0">
                <a:solidFill>
                  <a:schemeClr val="bg1"/>
                </a:solidFill>
                <a:latin typeface="+mj-lt"/>
              </a:rPr>
              <a:t>Thanks</a:t>
            </a:r>
            <a:r>
              <a:rPr lang="de-AT" sz="2400" b="1" dirty="0" smtClean="0">
                <a:solidFill>
                  <a:schemeClr val="bg1"/>
                </a:solidFill>
                <a:latin typeface="+mj-lt"/>
              </a:rPr>
              <a:t> </a:t>
            </a:r>
            <a:r>
              <a:rPr lang="de-AT" sz="2400" b="1" dirty="0" err="1" smtClean="0">
                <a:solidFill>
                  <a:schemeClr val="bg1"/>
                </a:solidFill>
                <a:latin typeface="+mj-lt"/>
              </a:rPr>
              <a:t>for</a:t>
            </a:r>
            <a:r>
              <a:rPr lang="de-AT" sz="2400" b="1" dirty="0" smtClean="0">
                <a:solidFill>
                  <a:schemeClr val="bg1"/>
                </a:solidFill>
                <a:latin typeface="+mj-lt"/>
              </a:rPr>
              <a:t> </a:t>
            </a:r>
            <a:r>
              <a:rPr lang="de-AT" sz="2400" b="1" dirty="0" err="1" smtClean="0">
                <a:solidFill>
                  <a:schemeClr val="bg1"/>
                </a:solidFill>
                <a:latin typeface="+mj-lt"/>
              </a:rPr>
              <a:t>your</a:t>
            </a:r>
            <a:r>
              <a:rPr lang="de-AT" sz="2400" b="1" dirty="0" smtClean="0">
                <a:solidFill>
                  <a:schemeClr val="bg1"/>
                </a:solidFill>
                <a:latin typeface="+mj-lt"/>
              </a:rPr>
              <a:t> </a:t>
            </a:r>
            <a:r>
              <a:rPr lang="de-AT" sz="2400" b="1" dirty="0" err="1" smtClean="0">
                <a:solidFill>
                  <a:schemeClr val="bg1"/>
                </a:solidFill>
                <a:latin typeface="+mj-lt"/>
              </a:rPr>
              <a:t>participation</a:t>
            </a:r>
            <a:r>
              <a:rPr lang="de-AT" sz="2400" b="1" dirty="0" smtClean="0">
                <a:solidFill>
                  <a:schemeClr val="bg1"/>
                </a:solidFill>
                <a:latin typeface="+mj-lt"/>
              </a:rPr>
              <a:t> </a:t>
            </a:r>
            <a:r>
              <a:rPr lang="de-AT" sz="2400" b="1" dirty="0" err="1" smtClean="0">
                <a:solidFill>
                  <a:schemeClr val="bg1"/>
                </a:solidFill>
                <a:latin typeface="+mj-lt"/>
              </a:rPr>
              <a:t>and</a:t>
            </a:r>
            <a:r>
              <a:rPr lang="de-AT" sz="2400" b="1" dirty="0" smtClean="0">
                <a:solidFill>
                  <a:schemeClr val="bg1"/>
                </a:solidFill>
                <a:latin typeface="+mj-lt"/>
              </a:rPr>
              <a:t> </a:t>
            </a:r>
            <a:r>
              <a:rPr lang="de-AT" sz="2400" b="1" dirty="0" err="1" smtClean="0">
                <a:solidFill>
                  <a:schemeClr val="bg1"/>
                </a:solidFill>
                <a:latin typeface="+mj-lt"/>
              </a:rPr>
              <a:t>attention</a:t>
            </a:r>
            <a:r>
              <a:rPr lang="de-AT" sz="2400" b="1" dirty="0" smtClean="0">
                <a:solidFill>
                  <a:schemeClr val="bg1"/>
                </a:solidFill>
                <a:latin typeface="+mj-lt"/>
              </a:rPr>
              <a:t>!</a:t>
            </a:r>
          </a:p>
          <a:p>
            <a:endParaRPr lang="de-DE" sz="2400" b="1" dirty="0">
              <a:solidFill>
                <a:schemeClr val="bg1"/>
              </a:solidFill>
              <a:latin typeface="+mj-lt"/>
            </a:endParaRPr>
          </a:p>
          <a:p>
            <a:r>
              <a:rPr lang="de-DE" sz="2400" b="1" dirty="0" err="1" smtClean="0">
                <a:solidFill>
                  <a:schemeClr val="bg1"/>
                </a:solidFill>
                <a:latin typeface="+mj-lt"/>
              </a:rPr>
              <a:t>Merry</a:t>
            </a:r>
            <a:r>
              <a:rPr lang="de-DE" sz="2400" b="1" dirty="0" smtClean="0">
                <a:solidFill>
                  <a:schemeClr val="bg1"/>
                </a:solidFill>
                <a:latin typeface="+mj-lt"/>
              </a:rPr>
              <a:t> Christmas/Happy Holidays!</a:t>
            </a:r>
            <a:endParaRPr lang="en-US" sz="2400" b="1" dirty="0">
              <a:solidFill>
                <a:schemeClr val="bg1"/>
              </a:solidFill>
              <a:latin typeface="+mj-lt"/>
            </a:endParaRPr>
          </a:p>
        </p:txBody>
      </p:sp>
      <p:pic>
        <p:nvPicPr>
          <p:cNvPr id="6" name="Picture Placeholder 5" descr="Illuminated technology network on a dark background">
            <a:extLst>
              <a:ext uri="{FF2B5EF4-FFF2-40B4-BE49-F238E27FC236}">
                <a16:creationId xmlns="" xmlns:a16="http://schemas.microsoft.com/office/drawing/2014/main" id="{5EAE7D12-287F-8457-D643-5003972FDC48}"/>
              </a:ext>
            </a:extLst>
          </p:cNvPr>
          <p:cNvPicPr>
            <a:picLocks noGrp="1" noChangeAspect="1"/>
          </p:cNvPicPr>
          <p:nvPr>
            <p:ph type="pic" sz="quarter" idx="13"/>
          </p:nvPr>
        </p:nvPicPr>
        <p:blipFill>
          <a:blip r:embed="rId2"/>
          <a:srcRect l="33255" r="33255"/>
          <a:stretch/>
        </p:blipFill>
        <p:spPr>
          <a:xfrm>
            <a:off x="8113533" y="0"/>
            <a:ext cx="4082983" cy="6858000"/>
          </a:xfrm>
        </p:spPr>
      </p:pic>
    </p:spTree>
    <p:extLst>
      <p:ext uri="{BB962C8B-B14F-4D97-AF65-F5344CB8AC3E}">
        <p14:creationId xmlns:p14="http://schemas.microsoft.com/office/powerpoint/2010/main" val="6077836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Linear Layer</a:t>
            </a:r>
            <a:endParaRPr lang="de-AT" dirty="0"/>
          </a:p>
        </p:txBody>
      </p:sp>
      <p:sp>
        <p:nvSpPr>
          <p:cNvPr id="3" name="Inhaltsplatzhalter 2"/>
          <p:cNvSpPr>
            <a:spLocks noGrp="1"/>
          </p:cNvSpPr>
          <p:nvPr>
            <p:ph sz="quarter" idx="14"/>
          </p:nvPr>
        </p:nvSpPr>
        <p:spPr>
          <a:xfrm>
            <a:off x="931864" y="1695450"/>
            <a:ext cx="4337050" cy="4314825"/>
          </a:xfrm>
        </p:spPr>
        <p:txBody>
          <a:bodyPr/>
          <a:lstStyle/>
          <a:p>
            <a:r>
              <a:rPr lang="de-DE" dirty="0" smtClean="0"/>
              <a:t>Every </a:t>
            </a:r>
            <a:r>
              <a:rPr lang="de-DE" dirty="0" err="1" smtClean="0"/>
              <a:t>input</a:t>
            </a:r>
            <a:r>
              <a:rPr lang="de-DE" dirty="0" smtClean="0"/>
              <a:t> </a:t>
            </a:r>
            <a:r>
              <a:rPr lang="de-DE" dirty="0" err="1" smtClean="0"/>
              <a:t>unit</a:t>
            </a:r>
            <a:r>
              <a:rPr lang="de-DE" dirty="0" smtClean="0"/>
              <a:t> (</a:t>
            </a:r>
            <a:r>
              <a:rPr lang="de-DE" dirty="0" err="1" smtClean="0"/>
              <a:t>neuron</a:t>
            </a:r>
            <a:r>
              <a:rPr lang="de-DE" dirty="0" smtClean="0"/>
              <a:t>) </a:t>
            </a:r>
            <a:r>
              <a:rPr lang="de-DE" dirty="0" err="1" smtClean="0"/>
              <a:t>is</a:t>
            </a:r>
            <a:r>
              <a:rPr lang="de-DE" dirty="0" smtClean="0"/>
              <a:t> </a:t>
            </a:r>
            <a:r>
              <a:rPr lang="de-DE" dirty="0" err="1" smtClean="0"/>
              <a:t>connected</a:t>
            </a:r>
            <a:r>
              <a:rPr lang="de-DE" dirty="0" smtClean="0"/>
              <a:t> </a:t>
            </a:r>
            <a:r>
              <a:rPr lang="de-DE" dirty="0" err="1" smtClean="0"/>
              <a:t>to</a:t>
            </a:r>
            <a:r>
              <a:rPr lang="de-DE" dirty="0" smtClean="0"/>
              <a:t> </a:t>
            </a:r>
            <a:r>
              <a:rPr lang="de-DE" dirty="0" err="1" smtClean="0"/>
              <a:t>every</a:t>
            </a:r>
            <a:r>
              <a:rPr lang="de-DE" dirty="0" smtClean="0"/>
              <a:t> </a:t>
            </a:r>
            <a:r>
              <a:rPr lang="de-DE" dirty="0" err="1" smtClean="0"/>
              <a:t>output</a:t>
            </a:r>
            <a:r>
              <a:rPr lang="de-DE" dirty="0" smtClean="0"/>
              <a:t> </a:t>
            </a:r>
            <a:r>
              <a:rPr lang="de-DE" dirty="0" err="1" smtClean="0"/>
              <a:t>unit</a:t>
            </a:r>
            <a:endParaRPr lang="de-DE" dirty="0" smtClean="0"/>
          </a:p>
          <a:p>
            <a:r>
              <a:rPr lang="de-DE" dirty="0" err="1" smtClean="0"/>
              <a:t>For</a:t>
            </a:r>
            <a:r>
              <a:rPr lang="de-DE" dirty="0"/>
              <a:t> </a:t>
            </a:r>
            <a:r>
              <a:rPr lang="de-DE" dirty="0" smtClean="0"/>
              <a:t>linear (</a:t>
            </a:r>
            <a:r>
              <a:rPr lang="de-DE" dirty="0" err="1" smtClean="0"/>
              <a:t>identity</a:t>
            </a:r>
            <a:r>
              <a:rPr lang="de-DE" dirty="0" smtClean="0"/>
              <a:t>) </a:t>
            </a:r>
            <a:r>
              <a:rPr lang="de-DE" dirty="0" err="1" smtClean="0"/>
              <a:t>activation</a:t>
            </a:r>
            <a:r>
              <a:rPr lang="de-DE" dirty="0" smtClean="0"/>
              <a:t> </a:t>
            </a:r>
            <a:r>
              <a:rPr lang="de-DE" dirty="0" err="1" smtClean="0"/>
              <a:t>function</a:t>
            </a:r>
            <a:r>
              <a:rPr lang="de-DE" dirty="0" smtClean="0"/>
              <a:t> (</a:t>
            </a:r>
            <a:r>
              <a:rPr lang="de-DE" i="1" dirty="0" smtClean="0"/>
              <a:t>f(x) = x</a:t>
            </a:r>
            <a:r>
              <a:rPr lang="de-DE" dirty="0" smtClean="0"/>
              <a:t>) </a:t>
            </a:r>
            <a:r>
              <a:rPr lang="de-DE" dirty="0" err="1" smtClean="0"/>
              <a:t>our</a:t>
            </a:r>
            <a:r>
              <a:rPr lang="de-DE" dirty="0" smtClean="0"/>
              <a:t> </a:t>
            </a:r>
            <a:r>
              <a:rPr lang="de-DE" dirty="0" err="1" smtClean="0"/>
              <a:t>model</a:t>
            </a:r>
            <a:r>
              <a:rPr lang="de-DE" dirty="0" smtClean="0"/>
              <a:t> </a:t>
            </a:r>
            <a:r>
              <a:rPr lang="de-DE" dirty="0" err="1" smtClean="0"/>
              <a:t>simplifies</a:t>
            </a:r>
            <a:r>
              <a:rPr lang="de-DE" dirty="0" smtClean="0"/>
              <a:t> </a:t>
            </a:r>
            <a:r>
              <a:rPr lang="de-DE" dirty="0" err="1" smtClean="0"/>
              <a:t>to</a:t>
            </a:r>
            <a:r>
              <a:rPr lang="de-DE" dirty="0" smtClean="0"/>
              <a:t> </a:t>
            </a:r>
            <a:r>
              <a:rPr lang="de-DE" dirty="0" err="1" smtClean="0">
                <a:solidFill>
                  <a:srgbClr val="F61F1F"/>
                </a:solidFill>
              </a:rPr>
              <a:t>W</a:t>
            </a:r>
            <a:r>
              <a:rPr lang="de-DE" dirty="0" err="1" smtClean="0">
                <a:solidFill>
                  <a:srgbClr val="0000F9"/>
                </a:solidFill>
              </a:rPr>
              <a:t>x</a:t>
            </a:r>
            <a:r>
              <a:rPr lang="de-DE" dirty="0" smtClean="0"/>
              <a:t> + </a:t>
            </a:r>
            <a:r>
              <a:rPr lang="de-DE" dirty="0" smtClean="0">
                <a:solidFill>
                  <a:srgbClr val="F50B0E"/>
                </a:solidFill>
              </a:rPr>
              <a:t>b</a:t>
            </a:r>
          </a:p>
          <a:p>
            <a:r>
              <a:rPr lang="de-DE" dirty="0" smtClean="0">
                <a:solidFill>
                  <a:srgbClr val="F61F1F"/>
                </a:solidFill>
              </a:rPr>
              <a:t>W</a:t>
            </a:r>
            <a:r>
              <a:rPr lang="de-DE" dirty="0" smtClean="0"/>
              <a:t>: Matrix </a:t>
            </a:r>
            <a:r>
              <a:rPr lang="de-DE" dirty="0" err="1" smtClean="0"/>
              <a:t>of</a:t>
            </a:r>
            <a:r>
              <a:rPr lang="de-DE" dirty="0" smtClean="0"/>
              <a:t> </a:t>
            </a:r>
            <a:r>
              <a:rPr lang="de-DE" dirty="0" err="1" smtClean="0"/>
              <a:t>weights</a:t>
            </a:r>
            <a:endParaRPr lang="de-DE" dirty="0" smtClean="0"/>
          </a:p>
          <a:p>
            <a:r>
              <a:rPr lang="de-DE" dirty="0" smtClean="0">
                <a:solidFill>
                  <a:srgbClr val="0000F9"/>
                </a:solidFill>
              </a:rPr>
              <a:t>x</a:t>
            </a:r>
            <a:r>
              <a:rPr lang="de-DE" dirty="0" smtClean="0"/>
              <a:t>: </a:t>
            </a:r>
            <a:r>
              <a:rPr lang="de-DE" dirty="0" err="1" smtClean="0"/>
              <a:t>input</a:t>
            </a:r>
            <a:r>
              <a:rPr lang="de-DE" dirty="0" smtClean="0"/>
              <a:t> </a:t>
            </a:r>
            <a:r>
              <a:rPr lang="de-DE" dirty="0" err="1" smtClean="0"/>
              <a:t>vector</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9" name="Grafik 8"/>
          <p:cNvPicPr>
            <a:picLocks noChangeAspect="1"/>
          </p:cNvPicPr>
          <p:nvPr/>
        </p:nvPicPr>
        <p:blipFill>
          <a:blip r:embed="rId2"/>
          <a:stretch>
            <a:fillRect/>
          </a:stretch>
        </p:blipFill>
        <p:spPr>
          <a:xfrm>
            <a:off x="5268913" y="1694180"/>
            <a:ext cx="5991225" cy="2505075"/>
          </a:xfrm>
          <a:prstGeom prst="rect">
            <a:avLst/>
          </a:prstGeom>
        </p:spPr>
      </p:pic>
    </p:spTree>
    <p:extLst>
      <p:ext uri="{BB962C8B-B14F-4D97-AF65-F5344CB8AC3E}">
        <p14:creationId xmlns:p14="http://schemas.microsoft.com/office/powerpoint/2010/main" val="6133709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Linear Layer</a:t>
            </a:r>
            <a:endParaRPr lang="de-AT" dirty="0"/>
          </a:p>
        </p:txBody>
      </p:sp>
      <p:sp>
        <p:nvSpPr>
          <p:cNvPr id="3" name="Inhaltsplatzhalter 2"/>
          <p:cNvSpPr>
            <a:spLocks noGrp="1"/>
          </p:cNvSpPr>
          <p:nvPr>
            <p:ph sz="quarter" idx="14"/>
          </p:nvPr>
        </p:nvSpPr>
        <p:spPr/>
        <p:txBody>
          <a:bodyPr/>
          <a:lstStyle/>
          <a:p>
            <a:r>
              <a:rPr lang="de-DE" dirty="0" err="1" smtClean="0"/>
              <a:t>For</a:t>
            </a:r>
            <a:r>
              <a:rPr lang="de-DE" dirty="0" smtClean="0"/>
              <a:t> </a:t>
            </a:r>
            <a:r>
              <a:rPr lang="de-DE" dirty="0" err="1" smtClean="0"/>
              <a:t>any</a:t>
            </a:r>
            <a:r>
              <a:rPr lang="de-DE" dirty="0" smtClean="0"/>
              <a:t> </a:t>
            </a:r>
            <a:r>
              <a:rPr lang="de-DE" dirty="0" err="1" smtClean="0"/>
              <a:t>other</a:t>
            </a:r>
            <a:r>
              <a:rPr lang="de-DE" dirty="0" smtClean="0"/>
              <a:t> (non-linear) </a:t>
            </a:r>
            <a:r>
              <a:rPr lang="de-DE" dirty="0" err="1" smtClean="0"/>
              <a:t>activation</a:t>
            </a:r>
            <a:r>
              <a:rPr lang="de-DE" dirty="0" smtClean="0"/>
              <a:t> </a:t>
            </a:r>
            <a:r>
              <a:rPr lang="de-DE" dirty="0" err="1" smtClean="0"/>
              <a:t>function</a:t>
            </a:r>
            <a:r>
              <a:rPr lang="de-DE" dirty="0" smtClean="0"/>
              <a:t> </a:t>
            </a:r>
            <a:r>
              <a:rPr lang="de-DE" dirty="0" err="1" smtClean="0"/>
              <a:t>the</a:t>
            </a:r>
            <a:r>
              <a:rPr lang="de-DE" dirty="0" smtClean="0"/>
              <a:t> </a:t>
            </a:r>
            <a:r>
              <a:rPr lang="de-DE" dirty="0" err="1" smtClean="0"/>
              <a:t>activation</a:t>
            </a:r>
            <a:r>
              <a:rPr lang="de-DE" dirty="0" smtClean="0"/>
              <a:t> </a:t>
            </a:r>
            <a:r>
              <a:rPr lang="de-DE" dirty="0" err="1" smtClean="0"/>
              <a:t>function</a:t>
            </a:r>
            <a:r>
              <a:rPr lang="de-DE" dirty="0" smtClean="0"/>
              <a:t> </a:t>
            </a:r>
            <a:r>
              <a:rPr lang="de-DE" dirty="0" err="1" smtClean="0"/>
              <a:t>is</a:t>
            </a:r>
            <a:r>
              <a:rPr lang="de-DE" dirty="0" smtClean="0"/>
              <a:t> </a:t>
            </a:r>
            <a:r>
              <a:rPr lang="de-DE" dirty="0" err="1" smtClean="0"/>
              <a:t>applied</a:t>
            </a:r>
            <a:r>
              <a:rPr lang="de-DE" dirty="0" smtClean="0"/>
              <a:t> </a:t>
            </a:r>
            <a:r>
              <a:rPr lang="de-DE" dirty="0" err="1" smtClean="0"/>
              <a:t>point-wise</a:t>
            </a:r>
            <a:r>
              <a:rPr lang="de-DE" dirty="0" smtClean="0"/>
              <a:t> </a:t>
            </a:r>
            <a:r>
              <a:rPr lang="de-DE" dirty="0" err="1" smtClean="0"/>
              <a:t>to</a:t>
            </a:r>
            <a:r>
              <a:rPr lang="de-DE" dirty="0" smtClean="0"/>
              <a:t> </a:t>
            </a:r>
            <a:r>
              <a:rPr lang="de-DE" dirty="0" err="1" smtClean="0">
                <a:solidFill>
                  <a:srgbClr val="F61F1F"/>
                </a:solidFill>
              </a:rPr>
              <a:t>W</a:t>
            </a:r>
            <a:r>
              <a:rPr lang="de-DE" dirty="0" err="1" smtClean="0">
                <a:solidFill>
                  <a:srgbClr val="0000F9"/>
                </a:solidFill>
              </a:rPr>
              <a:t>x</a:t>
            </a:r>
            <a:r>
              <a:rPr lang="de-DE" dirty="0" smtClean="0"/>
              <a:t> + </a:t>
            </a:r>
            <a:r>
              <a:rPr lang="de-DE" dirty="0" smtClean="0">
                <a:solidFill>
                  <a:srgbClr val="F50B0E"/>
                </a:solidFill>
              </a:rPr>
              <a:t>b</a:t>
            </a:r>
          </a:p>
          <a:p>
            <a:r>
              <a:rPr lang="de-DE" dirty="0" smtClean="0"/>
              <a:t>Matrix </a:t>
            </a:r>
            <a:r>
              <a:rPr lang="de-DE" dirty="0" err="1" smtClean="0"/>
              <a:t>multiplications</a:t>
            </a:r>
            <a:r>
              <a:rPr lang="de-DE" dirty="0" smtClean="0"/>
              <a:t> </a:t>
            </a:r>
            <a:r>
              <a:rPr lang="de-DE" dirty="0" err="1" smtClean="0"/>
              <a:t>can</a:t>
            </a:r>
            <a:r>
              <a:rPr lang="de-DE" dirty="0" smtClean="0"/>
              <a:t> </a:t>
            </a:r>
            <a:r>
              <a:rPr lang="de-DE" dirty="0" err="1" smtClean="0"/>
              <a:t>be</a:t>
            </a:r>
            <a:r>
              <a:rPr lang="de-DE" dirty="0" smtClean="0"/>
              <a:t> </a:t>
            </a:r>
            <a:r>
              <a:rPr lang="de-DE" dirty="0" err="1" smtClean="0"/>
              <a:t>done</a:t>
            </a:r>
            <a:r>
              <a:rPr lang="de-DE" dirty="0" smtClean="0"/>
              <a:t> </a:t>
            </a:r>
            <a:r>
              <a:rPr lang="de-DE" dirty="0" err="1" smtClean="0"/>
              <a:t>very</a:t>
            </a:r>
            <a:r>
              <a:rPr lang="de-DE" dirty="0" smtClean="0"/>
              <a:t> </a:t>
            </a:r>
            <a:r>
              <a:rPr lang="de-DE" dirty="0" err="1" smtClean="0"/>
              <a:t>efficient</a:t>
            </a:r>
            <a:endParaRPr lang="de-DE" dirty="0"/>
          </a:p>
          <a:p>
            <a:r>
              <a:rPr lang="de-DE" dirty="0" err="1" smtClean="0"/>
              <a:t>Highly</a:t>
            </a:r>
            <a:r>
              <a:rPr lang="de-DE" dirty="0" smtClean="0"/>
              <a:t> </a:t>
            </a:r>
            <a:r>
              <a:rPr lang="de-DE" dirty="0" err="1" smtClean="0"/>
              <a:t>optimized</a:t>
            </a:r>
            <a:r>
              <a:rPr lang="de-DE" dirty="0" smtClean="0"/>
              <a:t> </a:t>
            </a:r>
            <a:r>
              <a:rPr lang="de-DE" dirty="0" err="1" smtClean="0"/>
              <a:t>hardware</a:t>
            </a:r>
            <a:r>
              <a:rPr lang="de-DE" dirty="0" smtClean="0"/>
              <a:t> (GPU/TPU)</a:t>
            </a:r>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613495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Activiation</a:t>
            </a:r>
            <a:r>
              <a:rPr lang="de-DE" dirty="0" smtClean="0"/>
              <a:t> </a:t>
            </a:r>
            <a:r>
              <a:rPr lang="de-DE" dirty="0" err="1" smtClean="0"/>
              <a:t>Functions</a:t>
            </a:r>
            <a:endParaRPr lang="de-AT" dirty="0"/>
          </a:p>
        </p:txBody>
      </p:sp>
      <p:sp>
        <p:nvSpPr>
          <p:cNvPr id="3" name="Inhaltsplatzhalter 2"/>
          <p:cNvSpPr>
            <a:spLocks noGrp="1"/>
          </p:cNvSpPr>
          <p:nvPr>
            <p:ph sz="quarter" idx="14"/>
          </p:nvPr>
        </p:nvSpPr>
        <p:spPr/>
        <p:txBody>
          <a:bodyPr>
            <a:normAutofit/>
          </a:bodyPr>
          <a:lstStyle/>
          <a:p>
            <a:endParaRPr lang="de-DE" dirty="0" smtClean="0"/>
          </a:p>
          <a:p>
            <a:endParaRPr lang="de-DE" dirty="0"/>
          </a:p>
          <a:p>
            <a:endParaRPr lang="de-DE" dirty="0" smtClean="0"/>
          </a:p>
          <a:p>
            <a:endParaRPr lang="de-DE" dirty="0"/>
          </a:p>
          <a:p>
            <a:endParaRPr lang="de-DE" dirty="0" smtClean="0"/>
          </a:p>
          <a:p>
            <a:endParaRPr lang="de-DE" dirty="0"/>
          </a:p>
          <a:p>
            <a:endParaRPr lang="de-DE" dirty="0" smtClean="0"/>
          </a:p>
          <a:p>
            <a:pPr marL="0" indent="0">
              <a:buNone/>
            </a:pPr>
            <a:r>
              <a:rPr lang="de-DE" dirty="0" err="1" smtClean="0"/>
              <a:t>ect</a:t>
            </a:r>
            <a:r>
              <a:rPr lang="de-DE" dirty="0" smtClean="0"/>
              <a:t>…</a:t>
            </a:r>
            <a:endParaRPr lang="de-DE"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Grafik 7">
            <a:hlinkClick r:id="rId2"/>
          </p:cNvPr>
          <p:cNvPicPr>
            <a:picLocks noChangeAspect="1"/>
          </p:cNvPicPr>
          <p:nvPr/>
        </p:nvPicPr>
        <p:blipFill>
          <a:blip r:embed="rId3"/>
          <a:stretch>
            <a:fillRect/>
          </a:stretch>
        </p:blipFill>
        <p:spPr>
          <a:xfrm>
            <a:off x="1002983" y="1694180"/>
            <a:ext cx="7949513" cy="3734448"/>
          </a:xfrm>
          <a:prstGeom prst="rect">
            <a:avLst/>
          </a:prstGeom>
        </p:spPr>
      </p:pic>
    </p:spTree>
    <p:extLst>
      <p:ext uri="{BB962C8B-B14F-4D97-AF65-F5344CB8AC3E}">
        <p14:creationId xmlns:p14="http://schemas.microsoft.com/office/powerpoint/2010/main" val="4101824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Learning</a:t>
            </a:r>
            <a:endParaRPr lang="de-AT" dirty="0"/>
          </a:p>
        </p:txBody>
      </p:sp>
      <p:sp>
        <p:nvSpPr>
          <p:cNvPr id="3" name="Inhaltsplatzhalter 2"/>
          <p:cNvSpPr>
            <a:spLocks noGrp="1"/>
          </p:cNvSpPr>
          <p:nvPr>
            <p:ph sz="quarter" idx="14"/>
          </p:nvPr>
        </p:nvSpPr>
        <p:spPr/>
        <p:txBody>
          <a:bodyPr/>
          <a:lstStyle/>
          <a:p>
            <a:r>
              <a:rPr lang="de-DE" dirty="0" smtClean="0">
                <a:solidFill>
                  <a:srgbClr val="F61F1F"/>
                </a:solidFill>
              </a:rPr>
              <a:t>W</a:t>
            </a:r>
            <a:r>
              <a:rPr lang="de-DE" dirty="0" smtClean="0"/>
              <a:t> (</a:t>
            </a:r>
            <a:r>
              <a:rPr lang="de-DE" dirty="0" err="1" smtClean="0"/>
              <a:t>and</a:t>
            </a:r>
            <a:r>
              <a:rPr lang="de-DE" dirty="0" smtClean="0"/>
              <a:t> </a:t>
            </a:r>
            <a:r>
              <a:rPr lang="de-DE" dirty="0" smtClean="0">
                <a:solidFill>
                  <a:srgbClr val="F50B0E"/>
                </a:solidFill>
              </a:rPr>
              <a:t>b</a:t>
            </a:r>
            <a:r>
              <a:rPr lang="de-DE" dirty="0" smtClean="0"/>
              <a:t>) </a:t>
            </a:r>
            <a:r>
              <a:rPr lang="de-DE" dirty="0" err="1" smtClean="0"/>
              <a:t>are</a:t>
            </a:r>
            <a:r>
              <a:rPr lang="de-DE" dirty="0" smtClean="0"/>
              <a:t> </a:t>
            </a:r>
            <a:r>
              <a:rPr lang="de-DE" dirty="0" err="1" smtClean="0"/>
              <a:t>adjusted</a:t>
            </a:r>
            <a:r>
              <a:rPr lang="de-DE" dirty="0" smtClean="0"/>
              <a:t> </a:t>
            </a:r>
            <a:r>
              <a:rPr lang="de-DE" dirty="0" err="1" smtClean="0"/>
              <a:t>using</a:t>
            </a:r>
            <a:r>
              <a:rPr lang="de-DE" dirty="0" smtClean="0"/>
              <a:t> </a:t>
            </a:r>
            <a:r>
              <a:rPr lang="de-DE" dirty="0" err="1" smtClean="0"/>
              <a:t>gradient</a:t>
            </a:r>
            <a:r>
              <a:rPr lang="de-DE" dirty="0" smtClean="0"/>
              <a:t> </a:t>
            </a:r>
            <a:r>
              <a:rPr lang="de-DE" dirty="0" err="1" smtClean="0"/>
              <a:t>descent</a:t>
            </a:r>
            <a:r>
              <a:rPr lang="de-DE" dirty="0" smtClean="0"/>
              <a:t> (</a:t>
            </a:r>
            <a:r>
              <a:rPr lang="de-DE" dirty="0" err="1" smtClean="0"/>
              <a:t>Jacobian</a:t>
            </a:r>
            <a:r>
              <a:rPr lang="de-DE" dirty="0" smtClean="0"/>
              <a:t>)</a:t>
            </a:r>
          </a:p>
          <a:p>
            <a:r>
              <a:rPr lang="de-DE" dirty="0" err="1" smtClean="0"/>
              <a:t>Converges</a:t>
            </a:r>
            <a:r>
              <a:rPr lang="de-DE" dirty="0" smtClean="0"/>
              <a:t> </a:t>
            </a:r>
            <a:r>
              <a:rPr lang="de-DE" dirty="0" err="1" smtClean="0"/>
              <a:t>to</a:t>
            </a:r>
            <a:r>
              <a:rPr lang="de-DE" dirty="0" smtClean="0"/>
              <a:t> </a:t>
            </a:r>
            <a:r>
              <a:rPr lang="de-DE" dirty="0" err="1" smtClean="0"/>
              <a:t>local</a:t>
            </a:r>
            <a:r>
              <a:rPr lang="de-DE" dirty="0" smtClean="0"/>
              <a:t> </a:t>
            </a:r>
            <a:r>
              <a:rPr lang="de-DE" dirty="0" err="1" smtClean="0"/>
              <a:t>minimum</a:t>
            </a:r>
            <a:endParaRPr lang="de-DE" dirty="0" smtClean="0"/>
          </a:p>
          <a:p>
            <a:r>
              <a:rPr lang="de-DE" dirty="0" smtClean="0"/>
              <a:t>Works </a:t>
            </a:r>
            <a:r>
              <a:rPr lang="de-DE" dirty="0" err="1" smtClean="0"/>
              <a:t>for</a:t>
            </a:r>
            <a:r>
              <a:rPr lang="de-DE" dirty="0" smtClean="0"/>
              <a:t> </a:t>
            </a:r>
            <a:r>
              <a:rPr lang="de-DE" dirty="0" err="1" smtClean="0"/>
              <a:t>any</a:t>
            </a:r>
            <a:r>
              <a:rPr lang="de-DE" dirty="0" smtClean="0"/>
              <a:t> „smooth </a:t>
            </a:r>
            <a:r>
              <a:rPr lang="de-DE" dirty="0" err="1" smtClean="0"/>
              <a:t>enough</a:t>
            </a:r>
            <a:r>
              <a:rPr lang="de-DE" dirty="0" smtClean="0"/>
              <a:t>“ </a:t>
            </a:r>
            <a:r>
              <a:rPr lang="de-DE" dirty="0" err="1" smtClean="0"/>
              <a:t>function</a:t>
            </a:r>
            <a:endParaRPr lang="de-DE" dirty="0" smtClean="0"/>
          </a:p>
          <a:p>
            <a:endParaRPr lang="de-AT" dirty="0"/>
          </a:p>
        </p:txBody>
      </p:sp>
      <p:sp>
        <p:nvSpPr>
          <p:cNvPr id="4" name="Fußzeilenplatzhalter 3"/>
          <p:cNvSpPr>
            <a:spLocks noGrp="1"/>
          </p:cNvSpPr>
          <p:nvPr>
            <p:ph type="ftr" sz="quarter" idx="11"/>
          </p:nvPr>
        </p:nvSpPr>
        <p:spPr/>
        <p:txBody>
          <a:bodyPr/>
          <a:lstStyle/>
          <a:p>
            <a:r>
              <a:rPr lang="en-US" dirty="0" smtClean="0">
                <a:solidFill>
                  <a:prstClr val="black"/>
                </a:solidFill>
              </a:rPr>
              <a:t>Natural Language Processing</a:t>
            </a:r>
            <a:endParaRPr lang="en-US" dirty="0">
              <a:solidFill>
                <a:prstClr val="black"/>
              </a:solidFill>
            </a:endParaRPr>
          </a:p>
        </p:txBody>
      </p:sp>
      <p:sp>
        <p:nvSpPr>
          <p:cNvPr id="5" name="Datumsplatzhalter 4"/>
          <p:cNvSpPr>
            <a:spLocks noGrp="1"/>
          </p:cNvSpPr>
          <p:nvPr>
            <p:ph type="dt" sz="half" idx="10"/>
          </p:nvPr>
        </p:nvSpPr>
        <p:spPr/>
        <p:txBody>
          <a:bodyPr/>
          <a:lstStyle/>
          <a:p>
            <a:pPr>
              <a:defRPr/>
            </a:pPr>
            <a:r>
              <a:rPr lang="en-US" dirty="0" smtClean="0">
                <a:solidFill>
                  <a:prstClr val="black"/>
                </a:solidFill>
              </a:rPr>
              <a:t>2022</a:t>
            </a:r>
            <a:endParaRPr lang="en-US" dirty="0">
              <a:solidFill>
                <a:prstClr val="black"/>
              </a:solidFill>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Grafik 6"/>
          <p:cNvPicPr>
            <a:picLocks noChangeAspect="1"/>
          </p:cNvPicPr>
          <p:nvPr/>
        </p:nvPicPr>
        <p:blipFill>
          <a:blip r:embed="rId2"/>
          <a:stretch>
            <a:fillRect/>
          </a:stretch>
        </p:blipFill>
        <p:spPr>
          <a:xfrm>
            <a:off x="931863" y="3301119"/>
            <a:ext cx="5395254" cy="2709156"/>
          </a:xfrm>
          <a:prstGeom prst="rect">
            <a:avLst/>
          </a:prstGeom>
        </p:spPr>
      </p:pic>
    </p:spTree>
    <p:extLst>
      <p:ext uri="{BB962C8B-B14F-4D97-AF65-F5344CB8AC3E}">
        <p14:creationId xmlns:p14="http://schemas.microsoft.com/office/powerpoint/2010/main" val="1017850951"/>
      </p:ext>
    </p:extLst>
  </p:cSld>
  <p:clrMapOvr>
    <a:masterClrMapping/>
  </p:clrMapOvr>
  <p:timing>
    <p:tnLst>
      <p:par>
        <p:cTn id="1" dur="indefinite" restart="never" nodeType="tmRoot"/>
      </p:par>
    </p:tnLst>
  </p:timing>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CCB28C-7D26-4A36-9CFC-D739C28F3D18}">
  <ds:schemaRefs>
    <ds:schemaRef ds:uri="http://schemas.microsoft.com/sharepoint/v3/contenttype/forms"/>
  </ds:schemaRefs>
</ds:datastoreItem>
</file>

<file path=customXml/itemProps2.xml><?xml version="1.0" encoding="utf-8"?>
<ds:datastoreItem xmlns:ds="http://schemas.openxmlformats.org/officeDocument/2006/customXml" ds:itemID="{08757C30-AE9A-4680-90EB-19D282EC2B7C}">
  <ds:schemaRefs>
    <ds:schemaRef ds:uri="http://schemas.openxmlformats.org/package/2006/metadata/core-properties"/>
    <ds:schemaRef ds:uri="http://schemas.microsoft.com/office/2006/metadata/properties"/>
    <ds:schemaRef ds:uri="http://schemas.microsoft.com/office/infopath/2007/PartnerControls"/>
    <ds:schemaRef ds:uri="http://purl.org/dc/elements/1.1/"/>
    <ds:schemaRef ds:uri="230e9df3-be65-4c73-a93b-d1236ebd677e"/>
    <ds:schemaRef ds:uri="http://schemas.microsoft.com/sharepoint/v3"/>
    <ds:schemaRef ds:uri="http://www.w3.org/XML/1998/namespace"/>
    <ds:schemaRef ds:uri="http://schemas.microsoft.com/office/2006/documentManagement/types"/>
    <ds:schemaRef ds:uri="16c05727-aa75-4e4a-9b5f-8a80a1165891"/>
    <ds:schemaRef ds:uri="71af3243-3dd4-4a8d-8c0d-dd76da1f02a5"/>
    <ds:schemaRef ds:uri="http://purl.org/dc/dcmitype/"/>
    <ds:schemaRef ds:uri="http://purl.org/dc/terms/"/>
  </ds:schemaRefs>
</ds:datastoreItem>
</file>

<file path=customXml/itemProps3.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{637F2121-6AB4-4121-9F3A-3272A1A88CF7}tf89117832_win32</Template>
  <TotalTime>0</TotalTime>
  <Words>1826</Words>
  <Application>Microsoft Office PowerPoint</Application>
  <PresentationFormat>Breitbild</PresentationFormat>
  <Paragraphs>327</Paragraphs>
  <Slides>50</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50</vt:i4>
      </vt:variant>
    </vt:vector>
  </HeadingPairs>
  <TitlesOfParts>
    <vt:vector size="54" baseType="lpstr">
      <vt:lpstr>Arial</vt:lpstr>
      <vt:lpstr>Avenir Next LT Pro</vt:lpstr>
      <vt:lpstr>Calibri</vt:lpstr>
      <vt:lpstr>ColorBlockVTI</vt:lpstr>
      <vt:lpstr>Natural Language Processing</vt:lpstr>
      <vt:lpstr>Contents</vt:lpstr>
      <vt:lpstr>Artificial Neural Networks</vt:lpstr>
      <vt:lpstr>Real Neurons</vt:lpstr>
      <vt:lpstr>Artificial Neurons</vt:lpstr>
      <vt:lpstr>Linear Layer</vt:lpstr>
      <vt:lpstr>Linear Layer</vt:lpstr>
      <vt:lpstr>Activiation Functions</vt:lpstr>
      <vt:lpstr>Learning</vt:lpstr>
      <vt:lpstr>Artificial Neural Networks in NLP</vt:lpstr>
      <vt:lpstr>Convolutional Neural Networks</vt:lpstr>
      <vt:lpstr>Convolution</vt:lpstr>
      <vt:lpstr>Convolution</vt:lpstr>
      <vt:lpstr>Pooling</vt:lpstr>
      <vt:lpstr>Example of a deep CNN (AlexNet)</vt:lpstr>
      <vt:lpstr>CNNs for NLP</vt:lpstr>
      <vt:lpstr>Minimal Keras NLP CNN Example</vt:lpstr>
      <vt:lpstr>Recurrent Neural Networks</vt:lpstr>
      <vt:lpstr>Texts are Sequences</vt:lpstr>
      <vt:lpstr>Recurrent Neural Networks</vt:lpstr>
      <vt:lpstr>Recurrent Neural Networks</vt:lpstr>
      <vt:lpstr>RNNs for NLP</vt:lpstr>
      <vt:lpstr>Minimal Keras NLP RNN Example</vt:lpstr>
      <vt:lpstr>Transformers</vt:lpstr>
      <vt:lpstr>Attention</vt:lpstr>
      <vt:lpstr>Neural Attention Models</vt:lpstr>
      <vt:lpstr>Transformers</vt:lpstr>
      <vt:lpstr>Generative Models</vt:lpstr>
      <vt:lpstr>Sequence to Sequence Models</vt:lpstr>
      <vt:lpstr>Sequence to Sequence Models</vt:lpstr>
      <vt:lpstr>Sequence to Sequence Models</vt:lpstr>
      <vt:lpstr>Seq2Seq Applications</vt:lpstr>
      <vt:lpstr>Sentiment Analysis</vt:lpstr>
      <vt:lpstr>Sentiment Analysis</vt:lpstr>
      <vt:lpstr>Sentiment Analysis</vt:lpstr>
      <vt:lpstr>Image Captioning</vt:lpstr>
      <vt:lpstr>Image Captioning</vt:lpstr>
      <vt:lpstr>Image Captioning</vt:lpstr>
      <vt:lpstr>Real-Life Example</vt:lpstr>
      <vt:lpstr>Background</vt:lpstr>
      <vt:lpstr>Data</vt:lpstr>
      <vt:lpstr>Preprocessing</vt:lpstr>
      <vt:lpstr>Methods and Classifiers</vt:lpstr>
      <vt:lpstr>Results</vt:lpstr>
      <vt:lpstr>GRU-NN with FastText Features</vt:lpstr>
      <vt:lpstr>Feature Importance (RF)</vt:lpstr>
      <vt:lpstr>Final Remarks</vt:lpstr>
      <vt:lpstr>Homework/Exercise 2</vt:lpstr>
      <vt:lpstr>References</vt:lpstr>
      <vt:lpstr>PowerPoint-Präsentation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Birklbauer Micha</dc:creator>
  <cp:lastModifiedBy>Micha</cp:lastModifiedBy>
  <cp:revision>44</cp:revision>
  <dcterms:created xsi:type="dcterms:W3CDTF">2022-11-15T19:52:04Z</dcterms:created>
  <dcterms:modified xsi:type="dcterms:W3CDTF">2022-12-05T18:56:26Z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